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handoutMasterIdLst>
    <p:handoutMasterId r:id="rId14"/>
  </p:handoutMasterIdLst>
  <p:sldIdLst>
    <p:sldId id="292" r:id="rId2"/>
    <p:sldId id="280" r:id="rId3"/>
    <p:sldId id="317" r:id="rId4"/>
    <p:sldId id="318" r:id="rId5"/>
    <p:sldId id="322" r:id="rId6"/>
    <p:sldId id="304" r:id="rId7"/>
    <p:sldId id="321" r:id="rId8"/>
    <p:sldId id="307" r:id="rId9"/>
    <p:sldId id="308" r:id="rId10"/>
    <p:sldId id="278" r:id="rId11"/>
    <p:sldId id="316"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3649" autoAdjust="0"/>
  </p:normalViewPr>
  <p:slideViewPr>
    <p:cSldViewPr snapToGrid="0">
      <p:cViewPr varScale="1">
        <p:scale>
          <a:sx n="107" d="100"/>
          <a:sy n="107" d="100"/>
        </p:scale>
        <p:origin x="192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CD2C0-20B1-4157-8671-7B7DA951E5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864E4DC-39D5-4CAD-975D-C05A3DD3E670}">
      <dgm:prSet phldrT="[Text]" custT="1"/>
      <dgm:spPr>
        <a:solidFill>
          <a:srgbClr val="5588BB"/>
        </a:solidFill>
      </dgm:spPr>
      <dgm:t>
        <a:bodyPr/>
        <a:lstStyle/>
        <a:p>
          <a:r>
            <a:rPr lang="en-US" sz="2400" dirty="0">
              <a:latin typeface="Garamond" panose="02020404030301010803" pitchFamily="18" charset="0"/>
            </a:rPr>
            <a:t>Balance a School Budget</a:t>
          </a:r>
        </a:p>
      </dgm:t>
    </dgm:pt>
    <dgm:pt modelId="{EC076C85-7E32-452D-98E9-2E7D898BEA64}" type="parTrans" cxnId="{D68D584D-5C7F-4E81-B1B2-490C4E6B4E1A}">
      <dgm:prSet/>
      <dgm:spPr/>
      <dgm:t>
        <a:bodyPr/>
        <a:lstStyle/>
        <a:p>
          <a:endParaRPr lang="en-US"/>
        </a:p>
      </dgm:t>
    </dgm:pt>
    <dgm:pt modelId="{84CEA53C-8D93-4C47-B8FC-418172C1DE0F}" type="sibTrans" cxnId="{D68D584D-5C7F-4E81-B1B2-490C4E6B4E1A}">
      <dgm:prSet/>
      <dgm:spPr/>
      <dgm:t>
        <a:bodyPr/>
        <a:lstStyle/>
        <a:p>
          <a:endParaRPr lang="en-US"/>
        </a:p>
      </dgm:t>
    </dgm:pt>
    <dgm:pt modelId="{644BD9D7-D4C0-421C-9B6E-6FB2E8B742C6}">
      <dgm:prSet phldrT="[Text]" custT="1"/>
      <dgm:spPr>
        <a:solidFill>
          <a:srgbClr val="5588BB"/>
        </a:solidFill>
      </dgm:spPr>
      <dgm:t>
        <a:bodyPr/>
        <a:lstStyle/>
        <a:p>
          <a:r>
            <a:rPr lang="en-US" sz="2400" dirty="0">
              <a:latin typeface="Garamond" panose="02020404030301010803" pitchFamily="18" charset="0"/>
            </a:rPr>
            <a:t>Tips  &amp; Tricks</a:t>
          </a:r>
        </a:p>
      </dgm:t>
    </dgm:pt>
    <dgm:pt modelId="{BA2AB4B3-0CE5-490C-BD37-DAF0924484B8}" type="parTrans" cxnId="{626D1ED6-212F-4A31-9A17-AB5D9A23BF60}">
      <dgm:prSet/>
      <dgm:spPr/>
      <dgm:t>
        <a:bodyPr/>
        <a:lstStyle/>
        <a:p>
          <a:endParaRPr lang="en-US"/>
        </a:p>
      </dgm:t>
    </dgm:pt>
    <dgm:pt modelId="{E3E715D5-C607-4703-9D57-DD641824549C}" type="sibTrans" cxnId="{626D1ED6-212F-4A31-9A17-AB5D9A23BF60}">
      <dgm:prSet/>
      <dgm:spPr/>
      <dgm:t>
        <a:bodyPr/>
        <a:lstStyle/>
        <a:p>
          <a:endParaRPr lang="en-US"/>
        </a:p>
      </dgm:t>
    </dgm:pt>
    <dgm:pt modelId="{109447A5-F666-4821-8188-0DE193D48D0E}">
      <dgm:prSet phldrT="[Text]" custT="1"/>
      <dgm:spPr>
        <a:solidFill>
          <a:srgbClr val="5588BB"/>
        </a:solidFill>
      </dgm:spPr>
      <dgm:t>
        <a:bodyPr/>
        <a:lstStyle/>
        <a:p>
          <a:r>
            <a:rPr lang="en-US" sz="2400" dirty="0">
              <a:latin typeface="Garamond" panose="02020404030301010803" pitchFamily="18" charset="0"/>
            </a:rPr>
            <a:t>Navigating &amp; Understanding </a:t>
          </a:r>
        </a:p>
      </dgm:t>
    </dgm:pt>
    <dgm:pt modelId="{E0391A75-DE2D-4E04-A3D6-1F1BF0C87E44}" type="parTrans" cxnId="{717756A3-D5EF-44D7-88A1-F6E58DEC63D3}">
      <dgm:prSet/>
      <dgm:spPr/>
      <dgm:t>
        <a:bodyPr/>
        <a:lstStyle/>
        <a:p>
          <a:endParaRPr lang="en-US"/>
        </a:p>
      </dgm:t>
    </dgm:pt>
    <dgm:pt modelId="{1822B7BC-9EC0-407E-A350-C02417CC3BE4}" type="sibTrans" cxnId="{717756A3-D5EF-44D7-88A1-F6E58DEC63D3}">
      <dgm:prSet/>
      <dgm:spPr/>
      <dgm:t>
        <a:bodyPr/>
        <a:lstStyle/>
        <a:p>
          <a:endParaRPr lang="en-US"/>
        </a:p>
      </dgm:t>
    </dgm:pt>
    <dgm:pt modelId="{AA8794C1-EA32-4EA1-8B03-0648C453AF67}" type="pres">
      <dgm:prSet presAssocID="{099CD2C0-20B1-4157-8671-7B7DA951E5FF}" presName="diagram" presStyleCnt="0">
        <dgm:presLayoutVars>
          <dgm:dir/>
          <dgm:resizeHandles val="exact"/>
        </dgm:presLayoutVars>
      </dgm:prSet>
      <dgm:spPr/>
    </dgm:pt>
    <dgm:pt modelId="{5C1B4BD9-4675-41FC-A430-D15E67AA1DEA}" type="pres">
      <dgm:prSet presAssocID="{1864E4DC-39D5-4CAD-975D-C05A3DD3E670}" presName="node" presStyleLbl="node1" presStyleIdx="0" presStyleCnt="3" custLinFactX="100000" custLinFactNeighborX="107338" custLinFactNeighborY="-41926">
        <dgm:presLayoutVars>
          <dgm:bulletEnabled val="1"/>
        </dgm:presLayoutVars>
      </dgm:prSet>
      <dgm:spPr/>
    </dgm:pt>
    <dgm:pt modelId="{9C0B1C2C-BDF7-4A7F-8C06-BC20BB274490}" type="pres">
      <dgm:prSet presAssocID="{84CEA53C-8D93-4C47-B8FC-418172C1DE0F}" presName="sibTrans" presStyleCnt="0"/>
      <dgm:spPr/>
    </dgm:pt>
    <dgm:pt modelId="{3D9D6AF0-4F11-4F94-93BE-D562580C4D41}" type="pres">
      <dgm:prSet presAssocID="{644BD9D7-D4C0-421C-9B6E-6FB2E8B742C6}" presName="node" presStyleLbl="node1" presStyleIdx="1" presStyleCnt="3" custLinFactNeighborX="-6974" custLinFactNeighborY="-42296">
        <dgm:presLayoutVars>
          <dgm:bulletEnabled val="1"/>
        </dgm:presLayoutVars>
      </dgm:prSet>
      <dgm:spPr/>
    </dgm:pt>
    <dgm:pt modelId="{4D6C4132-CE0B-471A-B954-AD40A6FA3A44}" type="pres">
      <dgm:prSet presAssocID="{E3E715D5-C607-4703-9D57-DD641824549C}" presName="sibTrans" presStyleCnt="0"/>
      <dgm:spPr/>
    </dgm:pt>
    <dgm:pt modelId="{D2D24A08-782E-4E47-A2F8-A37A75E2984A}" type="pres">
      <dgm:prSet presAssocID="{109447A5-F666-4821-8188-0DE193D48D0E}" presName="node" presStyleLbl="node1" presStyleIdx="2" presStyleCnt="3" custLinFactX="-100000" custLinFactNeighborX="-120088" custLinFactNeighborY="-42130">
        <dgm:presLayoutVars>
          <dgm:bulletEnabled val="1"/>
        </dgm:presLayoutVars>
      </dgm:prSet>
      <dgm:spPr/>
    </dgm:pt>
  </dgm:ptLst>
  <dgm:cxnLst>
    <dgm:cxn modelId="{8BCC7E2F-E3E2-4BCC-A738-D58A845894E0}" type="presOf" srcId="{109447A5-F666-4821-8188-0DE193D48D0E}" destId="{D2D24A08-782E-4E47-A2F8-A37A75E2984A}" srcOrd="0" destOrd="0" presId="urn:microsoft.com/office/officeart/2005/8/layout/default"/>
    <dgm:cxn modelId="{356C6A31-2A23-49A8-AA6D-A5D145E49DA5}" type="presOf" srcId="{099CD2C0-20B1-4157-8671-7B7DA951E5FF}" destId="{AA8794C1-EA32-4EA1-8B03-0648C453AF67}" srcOrd="0" destOrd="0" presId="urn:microsoft.com/office/officeart/2005/8/layout/default"/>
    <dgm:cxn modelId="{D68D584D-5C7F-4E81-B1B2-490C4E6B4E1A}" srcId="{099CD2C0-20B1-4157-8671-7B7DA951E5FF}" destId="{1864E4DC-39D5-4CAD-975D-C05A3DD3E670}" srcOrd="0" destOrd="0" parTransId="{EC076C85-7E32-452D-98E9-2E7D898BEA64}" sibTransId="{84CEA53C-8D93-4C47-B8FC-418172C1DE0F}"/>
    <dgm:cxn modelId="{CD99DD82-6372-4FE7-ACBB-DC067420B858}" type="presOf" srcId="{644BD9D7-D4C0-421C-9B6E-6FB2E8B742C6}" destId="{3D9D6AF0-4F11-4F94-93BE-D562580C4D41}" srcOrd="0" destOrd="0" presId="urn:microsoft.com/office/officeart/2005/8/layout/default"/>
    <dgm:cxn modelId="{BD716094-52C2-447E-A27E-5AE48E924772}" type="presOf" srcId="{1864E4DC-39D5-4CAD-975D-C05A3DD3E670}" destId="{5C1B4BD9-4675-41FC-A430-D15E67AA1DEA}" srcOrd="0" destOrd="0" presId="urn:microsoft.com/office/officeart/2005/8/layout/default"/>
    <dgm:cxn modelId="{717756A3-D5EF-44D7-88A1-F6E58DEC63D3}" srcId="{099CD2C0-20B1-4157-8671-7B7DA951E5FF}" destId="{109447A5-F666-4821-8188-0DE193D48D0E}" srcOrd="2" destOrd="0" parTransId="{E0391A75-DE2D-4E04-A3D6-1F1BF0C87E44}" sibTransId="{1822B7BC-9EC0-407E-A350-C02417CC3BE4}"/>
    <dgm:cxn modelId="{626D1ED6-212F-4A31-9A17-AB5D9A23BF60}" srcId="{099CD2C0-20B1-4157-8671-7B7DA951E5FF}" destId="{644BD9D7-D4C0-421C-9B6E-6FB2E8B742C6}" srcOrd="1" destOrd="0" parTransId="{BA2AB4B3-0CE5-490C-BD37-DAF0924484B8}" sibTransId="{E3E715D5-C607-4703-9D57-DD641824549C}"/>
    <dgm:cxn modelId="{1E66E7F5-E855-44AA-B4FB-92D0B1FDE105}" type="presParOf" srcId="{AA8794C1-EA32-4EA1-8B03-0648C453AF67}" destId="{5C1B4BD9-4675-41FC-A430-D15E67AA1DEA}" srcOrd="0" destOrd="0" presId="urn:microsoft.com/office/officeart/2005/8/layout/default"/>
    <dgm:cxn modelId="{22EE800B-8097-4BC0-8198-D3CB04B1FB47}" type="presParOf" srcId="{AA8794C1-EA32-4EA1-8B03-0648C453AF67}" destId="{9C0B1C2C-BDF7-4A7F-8C06-BC20BB274490}" srcOrd="1" destOrd="0" presId="urn:microsoft.com/office/officeart/2005/8/layout/default"/>
    <dgm:cxn modelId="{4678598C-1F27-483F-A4E2-2CCFF443F7A7}" type="presParOf" srcId="{AA8794C1-EA32-4EA1-8B03-0648C453AF67}" destId="{3D9D6AF0-4F11-4F94-93BE-D562580C4D41}" srcOrd="2" destOrd="0" presId="urn:microsoft.com/office/officeart/2005/8/layout/default"/>
    <dgm:cxn modelId="{647E7886-DA9B-4029-A97F-C126325FCF3F}" type="presParOf" srcId="{AA8794C1-EA32-4EA1-8B03-0648C453AF67}" destId="{4D6C4132-CE0B-471A-B954-AD40A6FA3A44}" srcOrd="3" destOrd="0" presId="urn:microsoft.com/office/officeart/2005/8/layout/default"/>
    <dgm:cxn modelId="{C79B498B-9166-4960-BC23-02582DCFB2E9}" type="presParOf" srcId="{AA8794C1-EA32-4EA1-8B03-0648C453AF67}" destId="{D2D24A08-782E-4E47-A2F8-A37A75E2984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CD2C0-20B1-4157-8671-7B7DA951E5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864E4DC-39D5-4CAD-975D-C05A3DD3E670}">
      <dgm:prSet phldrT="[Text]" custT="1"/>
      <dgm:spPr>
        <a:solidFill>
          <a:srgbClr val="5588BB"/>
        </a:solidFill>
      </dgm:spPr>
      <dgm:t>
        <a:bodyPr/>
        <a:lstStyle/>
        <a:p>
          <a:r>
            <a:rPr lang="en-US" sz="2400" dirty="0">
              <a:latin typeface="Garamond" panose="02020404030301010803" pitchFamily="18" charset="0"/>
            </a:rPr>
            <a:t>Strategic Budget</a:t>
          </a:r>
        </a:p>
        <a:p>
          <a:r>
            <a:rPr lang="en-US" sz="2400" u="sng" dirty="0">
              <a:solidFill>
                <a:schemeClr val="tx1"/>
              </a:solidFill>
              <a:latin typeface="Garamond" panose="02020404030301010803" pitchFamily="18" charset="0"/>
            </a:rPr>
            <a:t>Strategicbudget.ccsd.net</a:t>
          </a:r>
        </a:p>
      </dgm:t>
    </dgm:pt>
    <dgm:pt modelId="{EC076C85-7E32-452D-98E9-2E7D898BEA64}" type="parTrans" cxnId="{D68D584D-5C7F-4E81-B1B2-490C4E6B4E1A}">
      <dgm:prSet/>
      <dgm:spPr/>
      <dgm:t>
        <a:bodyPr/>
        <a:lstStyle/>
        <a:p>
          <a:endParaRPr lang="en-US"/>
        </a:p>
      </dgm:t>
    </dgm:pt>
    <dgm:pt modelId="{84CEA53C-8D93-4C47-B8FC-418172C1DE0F}" type="sibTrans" cxnId="{D68D584D-5C7F-4E81-B1B2-490C4E6B4E1A}">
      <dgm:prSet/>
      <dgm:spPr/>
      <dgm:t>
        <a:bodyPr/>
        <a:lstStyle/>
        <a:p>
          <a:endParaRPr lang="en-US"/>
        </a:p>
      </dgm:t>
    </dgm:pt>
    <dgm:pt modelId="{9C9D3E81-4A34-40F7-84D2-836486C9450C}">
      <dgm:prSet phldrT="[Text]" custT="1"/>
      <dgm:spPr>
        <a:solidFill>
          <a:srgbClr val="5588BB"/>
        </a:solidFill>
      </dgm:spPr>
      <dgm:t>
        <a:bodyPr/>
        <a:lstStyle/>
        <a:p>
          <a:r>
            <a:rPr lang="en-US" sz="2400" dirty="0">
              <a:latin typeface="Garamond" panose="02020404030301010803" pitchFamily="18" charset="0"/>
            </a:rPr>
            <a:t>Zoom Sessions Playback</a:t>
          </a:r>
        </a:p>
        <a:p>
          <a:r>
            <a:rPr lang="en-US" sz="2400" u="sng" dirty="0">
              <a:solidFill>
                <a:schemeClr val="tx1"/>
              </a:solidFill>
              <a:latin typeface="Garamond" panose="02020404030301010803" pitchFamily="18" charset="0"/>
            </a:rPr>
            <a:t>Training.ccsd.net</a:t>
          </a:r>
        </a:p>
      </dgm:t>
    </dgm:pt>
    <dgm:pt modelId="{E685DEAB-1FB1-4235-86E1-B8B0361E0226}" type="parTrans" cxnId="{3D51738E-C819-4B3D-8456-713067A7A9AF}">
      <dgm:prSet/>
      <dgm:spPr/>
      <dgm:t>
        <a:bodyPr/>
        <a:lstStyle/>
        <a:p>
          <a:endParaRPr lang="en-US"/>
        </a:p>
      </dgm:t>
    </dgm:pt>
    <dgm:pt modelId="{55642A58-BBC4-4DC5-A71F-BC223DA228EF}" type="sibTrans" cxnId="{3D51738E-C819-4B3D-8456-713067A7A9AF}">
      <dgm:prSet/>
      <dgm:spPr/>
      <dgm:t>
        <a:bodyPr/>
        <a:lstStyle/>
        <a:p>
          <a:endParaRPr lang="en-US"/>
        </a:p>
      </dgm:t>
    </dgm:pt>
    <dgm:pt modelId="{D1C41354-C5C7-4A68-95E6-D7DC7314F900}">
      <dgm:prSet phldrT="[Text]" custT="1"/>
      <dgm:spPr>
        <a:solidFill>
          <a:srgbClr val="5588BB"/>
        </a:solidFill>
      </dgm:spPr>
      <dgm:t>
        <a:bodyPr/>
        <a:lstStyle/>
        <a:p>
          <a:r>
            <a:rPr lang="en-US" sz="2400" dirty="0">
              <a:latin typeface="Garamond" panose="02020404030301010803" pitchFamily="18" charset="0"/>
            </a:rPr>
            <a:t>Additional Documents &amp; Resources</a:t>
          </a:r>
        </a:p>
        <a:p>
          <a:r>
            <a:rPr lang="en-US" sz="2400" u="sng" dirty="0">
              <a:solidFill>
                <a:schemeClr val="tx1"/>
              </a:solidFill>
              <a:latin typeface="Garamond" panose="02020404030301010803" pitchFamily="18" charset="0"/>
            </a:rPr>
            <a:t>Training.ccsd.net</a:t>
          </a:r>
        </a:p>
      </dgm:t>
    </dgm:pt>
    <dgm:pt modelId="{6576A0F5-E29E-406C-9051-349D430CCC59}" type="parTrans" cxnId="{97A65BD9-FB24-4D41-AA1D-01DF085A7DCD}">
      <dgm:prSet/>
      <dgm:spPr/>
      <dgm:t>
        <a:bodyPr/>
        <a:lstStyle/>
        <a:p>
          <a:endParaRPr lang="en-US"/>
        </a:p>
      </dgm:t>
    </dgm:pt>
    <dgm:pt modelId="{01302527-9C6C-456C-A55C-ABAAC0295D26}" type="sibTrans" cxnId="{97A65BD9-FB24-4D41-AA1D-01DF085A7DCD}">
      <dgm:prSet/>
      <dgm:spPr/>
      <dgm:t>
        <a:bodyPr/>
        <a:lstStyle/>
        <a:p>
          <a:endParaRPr lang="en-US"/>
        </a:p>
      </dgm:t>
    </dgm:pt>
    <dgm:pt modelId="{644BD9D7-D4C0-421C-9B6E-6FB2E8B742C6}">
      <dgm:prSet phldrT="[Text]" custT="1"/>
      <dgm:spPr>
        <a:solidFill>
          <a:srgbClr val="5588BB"/>
        </a:solidFill>
      </dgm:spPr>
      <dgm:t>
        <a:bodyPr/>
        <a:lstStyle/>
        <a:p>
          <a:r>
            <a:rPr lang="en-US" sz="2400" dirty="0">
              <a:latin typeface="Garamond" panose="02020404030301010803" pitchFamily="18" charset="0"/>
            </a:rPr>
            <a:t>School Budget Assistance Schedule in ELMS</a:t>
          </a:r>
        </a:p>
        <a:p>
          <a:r>
            <a:rPr lang="en-US" sz="2400" u="sng" dirty="0">
              <a:solidFill>
                <a:schemeClr val="tx1"/>
              </a:solidFill>
              <a:latin typeface="Garamond" panose="02020404030301010803" pitchFamily="18" charset="0"/>
            </a:rPr>
            <a:t>Learn.ccsd.net</a:t>
          </a:r>
        </a:p>
      </dgm:t>
    </dgm:pt>
    <dgm:pt modelId="{BA2AB4B3-0CE5-490C-BD37-DAF0924484B8}" type="parTrans" cxnId="{626D1ED6-212F-4A31-9A17-AB5D9A23BF60}">
      <dgm:prSet/>
      <dgm:spPr/>
      <dgm:t>
        <a:bodyPr/>
        <a:lstStyle/>
        <a:p>
          <a:endParaRPr lang="en-US"/>
        </a:p>
      </dgm:t>
    </dgm:pt>
    <dgm:pt modelId="{E3E715D5-C607-4703-9D57-DD641824549C}" type="sibTrans" cxnId="{626D1ED6-212F-4A31-9A17-AB5D9A23BF60}">
      <dgm:prSet/>
      <dgm:spPr/>
      <dgm:t>
        <a:bodyPr/>
        <a:lstStyle/>
        <a:p>
          <a:endParaRPr lang="en-US"/>
        </a:p>
      </dgm:t>
    </dgm:pt>
    <dgm:pt modelId="{22DD15A6-95D0-42D4-A37F-E15F08AE9FBF}">
      <dgm:prSet phldrT="[Text]" custT="1"/>
      <dgm:spPr>
        <a:solidFill>
          <a:srgbClr val="5588BB"/>
        </a:solidFill>
      </dgm:spPr>
      <dgm:t>
        <a:bodyPr/>
        <a:lstStyle/>
        <a:p>
          <a:endParaRPr lang="en-US" sz="2400" dirty="0">
            <a:latin typeface="Garamond" panose="02020404030301010803" pitchFamily="18" charset="0"/>
          </a:endParaRPr>
        </a:p>
        <a:p>
          <a:r>
            <a:rPr lang="en-US" sz="2400" dirty="0">
              <a:latin typeface="Garamond" panose="02020404030301010803" pitchFamily="18" charset="0"/>
            </a:rPr>
            <a:t>Step by Step Guides</a:t>
          </a:r>
        </a:p>
        <a:p>
          <a:r>
            <a:rPr lang="en-US" sz="2400" u="sng" dirty="0">
              <a:solidFill>
                <a:schemeClr val="tx1"/>
              </a:solidFill>
              <a:latin typeface="Garamond" panose="02020404030301010803" pitchFamily="18" charset="0"/>
            </a:rPr>
            <a:t>Training.ccsd.net</a:t>
          </a:r>
        </a:p>
        <a:p>
          <a:endParaRPr lang="en-US" sz="2400" dirty="0">
            <a:latin typeface="Garamond" panose="02020404030301010803" pitchFamily="18" charset="0"/>
          </a:endParaRPr>
        </a:p>
      </dgm:t>
    </dgm:pt>
    <dgm:pt modelId="{338AFD17-D116-4999-B88E-3A64762E9CC1}" type="parTrans" cxnId="{4ED42F4B-BBCA-4A53-ADF3-8372788023F1}">
      <dgm:prSet/>
      <dgm:spPr/>
      <dgm:t>
        <a:bodyPr/>
        <a:lstStyle/>
        <a:p>
          <a:endParaRPr lang="en-US"/>
        </a:p>
      </dgm:t>
    </dgm:pt>
    <dgm:pt modelId="{6AEB8D19-0DE3-44B8-9C84-A1B135DF4152}" type="sibTrans" cxnId="{4ED42F4B-BBCA-4A53-ADF3-8372788023F1}">
      <dgm:prSet/>
      <dgm:spPr/>
      <dgm:t>
        <a:bodyPr/>
        <a:lstStyle/>
        <a:p>
          <a:endParaRPr lang="en-US"/>
        </a:p>
      </dgm:t>
    </dgm:pt>
    <dgm:pt modelId="{109447A5-F666-4821-8188-0DE193D48D0E}">
      <dgm:prSet phldrT="[Text]" custT="1"/>
      <dgm:spPr>
        <a:solidFill>
          <a:srgbClr val="5588BB"/>
        </a:solidFill>
      </dgm:spPr>
      <dgm:t>
        <a:bodyPr/>
        <a:lstStyle/>
        <a:p>
          <a:r>
            <a:rPr lang="en-US" sz="2400" dirty="0">
              <a:latin typeface="Garamond" panose="02020404030301010803" pitchFamily="18" charset="0"/>
            </a:rPr>
            <a:t>HCM Rights Request Form </a:t>
          </a:r>
        </a:p>
        <a:p>
          <a:r>
            <a:rPr lang="en-US" sz="2400" u="sng" dirty="0">
              <a:solidFill>
                <a:schemeClr val="tx1"/>
              </a:solidFill>
              <a:latin typeface="Garamond" panose="02020404030301010803" pitchFamily="18" charset="0"/>
            </a:rPr>
            <a:t>Support.ccsd.net</a:t>
          </a:r>
        </a:p>
      </dgm:t>
    </dgm:pt>
    <dgm:pt modelId="{E0391A75-DE2D-4E04-A3D6-1F1BF0C87E44}" type="parTrans" cxnId="{717756A3-D5EF-44D7-88A1-F6E58DEC63D3}">
      <dgm:prSet/>
      <dgm:spPr/>
      <dgm:t>
        <a:bodyPr/>
        <a:lstStyle/>
        <a:p>
          <a:endParaRPr lang="en-US"/>
        </a:p>
      </dgm:t>
    </dgm:pt>
    <dgm:pt modelId="{1822B7BC-9EC0-407E-A350-C02417CC3BE4}" type="sibTrans" cxnId="{717756A3-D5EF-44D7-88A1-F6E58DEC63D3}">
      <dgm:prSet/>
      <dgm:spPr/>
      <dgm:t>
        <a:bodyPr/>
        <a:lstStyle/>
        <a:p>
          <a:endParaRPr lang="en-US"/>
        </a:p>
      </dgm:t>
    </dgm:pt>
    <dgm:pt modelId="{AA8794C1-EA32-4EA1-8B03-0648C453AF67}" type="pres">
      <dgm:prSet presAssocID="{099CD2C0-20B1-4157-8671-7B7DA951E5FF}" presName="diagram" presStyleCnt="0">
        <dgm:presLayoutVars>
          <dgm:dir/>
          <dgm:resizeHandles val="exact"/>
        </dgm:presLayoutVars>
      </dgm:prSet>
      <dgm:spPr/>
    </dgm:pt>
    <dgm:pt modelId="{5C1B4BD9-4675-41FC-A430-D15E67AA1DEA}" type="pres">
      <dgm:prSet presAssocID="{1864E4DC-39D5-4CAD-975D-C05A3DD3E670}" presName="node" presStyleLbl="node1" presStyleIdx="0" presStyleCnt="6" custScaleX="108721" custScaleY="131334" custLinFactNeighborX="-5597">
        <dgm:presLayoutVars>
          <dgm:bulletEnabled val="1"/>
        </dgm:presLayoutVars>
      </dgm:prSet>
      <dgm:spPr/>
    </dgm:pt>
    <dgm:pt modelId="{9C0B1C2C-BDF7-4A7F-8C06-BC20BB274490}" type="pres">
      <dgm:prSet presAssocID="{84CEA53C-8D93-4C47-B8FC-418172C1DE0F}" presName="sibTrans" presStyleCnt="0"/>
      <dgm:spPr/>
    </dgm:pt>
    <dgm:pt modelId="{3D9D6AF0-4F11-4F94-93BE-D562580C4D41}" type="pres">
      <dgm:prSet presAssocID="{644BD9D7-D4C0-421C-9B6E-6FB2E8B742C6}" presName="node" presStyleLbl="node1" presStyleIdx="1" presStyleCnt="6" custScaleX="101363" custScaleY="130817">
        <dgm:presLayoutVars>
          <dgm:bulletEnabled val="1"/>
        </dgm:presLayoutVars>
      </dgm:prSet>
      <dgm:spPr/>
    </dgm:pt>
    <dgm:pt modelId="{4D6C4132-CE0B-471A-B954-AD40A6FA3A44}" type="pres">
      <dgm:prSet presAssocID="{E3E715D5-C607-4703-9D57-DD641824549C}" presName="sibTrans" presStyleCnt="0"/>
      <dgm:spPr/>
    </dgm:pt>
    <dgm:pt modelId="{D2D24A08-782E-4E47-A2F8-A37A75E2984A}" type="pres">
      <dgm:prSet presAssocID="{109447A5-F666-4821-8188-0DE193D48D0E}" presName="node" presStyleLbl="node1" presStyleIdx="2" presStyleCnt="6" custScaleX="120297" custScaleY="127556">
        <dgm:presLayoutVars>
          <dgm:bulletEnabled val="1"/>
        </dgm:presLayoutVars>
      </dgm:prSet>
      <dgm:spPr/>
    </dgm:pt>
    <dgm:pt modelId="{385928C9-4AB7-4B09-9360-A5B8DF25F8C8}" type="pres">
      <dgm:prSet presAssocID="{1822B7BC-9EC0-407E-A350-C02417CC3BE4}" presName="sibTrans" presStyleCnt="0"/>
      <dgm:spPr/>
    </dgm:pt>
    <dgm:pt modelId="{5302D5A7-833F-4B23-82B7-81E37B9DCE30}" type="pres">
      <dgm:prSet presAssocID="{22DD15A6-95D0-42D4-A37F-E15F08AE9FBF}" presName="node" presStyleLbl="node1" presStyleIdx="3" presStyleCnt="6" custScaleX="109371" custScaleY="120065" custLinFactNeighborX="-10657" custLinFactNeighborY="2940">
        <dgm:presLayoutVars>
          <dgm:bulletEnabled val="1"/>
        </dgm:presLayoutVars>
      </dgm:prSet>
      <dgm:spPr/>
    </dgm:pt>
    <dgm:pt modelId="{A75CF650-4896-4AEE-9A5D-F5D095CCD48D}" type="pres">
      <dgm:prSet presAssocID="{6AEB8D19-0DE3-44B8-9C84-A1B135DF4152}" presName="sibTrans" presStyleCnt="0"/>
      <dgm:spPr/>
    </dgm:pt>
    <dgm:pt modelId="{56403ECC-79F2-4D1F-AD0B-27005707A213}" type="pres">
      <dgm:prSet presAssocID="{9C9D3E81-4A34-40F7-84D2-836486C9450C}" presName="node" presStyleLbl="node1" presStyleIdx="4" presStyleCnt="6" custScaleX="104013" custScaleY="112715" custLinFactNeighborX="-2205" custLinFactNeighborY="1471">
        <dgm:presLayoutVars>
          <dgm:bulletEnabled val="1"/>
        </dgm:presLayoutVars>
      </dgm:prSet>
      <dgm:spPr/>
    </dgm:pt>
    <dgm:pt modelId="{B41F8691-42E7-4F92-A1CA-E148F8C0ADAC}" type="pres">
      <dgm:prSet presAssocID="{55642A58-BBC4-4DC5-A71F-BC223DA228EF}" presName="sibTrans" presStyleCnt="0"/>
      <dgm:spPr/>
    </dgm:pt>
    <dgm:pt modelId="{B3D23A3D-E433-4008-9BFD-D737FB6652B0}" type="pres">
      <dgm:prSet presAssocID="{D1C41354-C5C7-4A68-95E6-D7DC7314F900}" presName="node" presStyleLbl="node1" presStyleIdx="5" presStyleCnt="6" custScaleX="115537" custScaleY="106355">
        <dgm:presLayoutVars>
          <dgm:bulletEnabled val="1"/>
        </dgm:presLayoutVars>
      </dgm:prSet>
      <dgm:spPr/>
    </dgm:pt>
  </dgm:ptLst>
  <dgm:cxnLst>
    <dgm:cxn modelId="{8BCC7E2F-E3E2-4BCC-A738-D58A845894E0}" type="presOf" srcId="{109447A5-F666-4821-8188-0DE193D48D0E}" destId="{D2D24A08-782E-4E47-A2F8-A37A75E2984A}" srcOrd="0" destOrd="0" presId="urn:microsoft.com/office/officeart/2005/8/layout/default"/>
    <dgm:cxn modelId="{356C6A31-2A23-49A8-AA6D-A5D145E49DA5}" type="presOf" srcId="{099CD2C0-20B1-4157-8671-7B7DA951E5FF}" destId="{AA8794C1-EA32-4EA1-8B03-0648C453AF67}" srcOrd="0" destOrd="0" presId="urn:microsoft.com/office/officeart/2005/8/layout/default"/>
    <dgm:cxn modelId="{4ED42F4B-BBCA-4A53-ADF3-8372788023F1}" srcId="{099CD2C0-20B1-4157-8671-7B7DA951E5FF}" destId="{22DD15A6-95D0-42D4-A37F-E15F08AE9FBF}" srcOrd="3" destOrd="0" parTransId="{338AFD17-D116-4999-B88E-3A64762E9CC1}" sibTransId="{6AEB8D19-0DE3-44B8-9C84-A1B135DF4152}"/>
    <dgm:cxn modelId="{D68D584D-5C7F-4E81-B1B2-490C4E6B4E1A}" srcId="{099CD2C0-20B1-4157-8671-7B7DA951E5FF}" destId="{1864E4DC-39D5-4CAD-975D-C05A3DD3E670}" srcOrd="0" destOrd="0" parTransId="{EC076C85-7E32-452D-98E9-2E7D898BEA64}" sibTransId="{84CEA53C-8D93-4C47-B8FC-418172C1DE0F}"/>
    <dgm:cxn modelId="{0C4E036E-38BB-40A2-9DC5-1BDDD220939D}" type="presOf" srcId="{9C9D3E81-4A34-40F7-84D2-836486C9450C}" destId="{56403ECC-79F2-4D1F-AD0B-27005707A213}" srcOrd="0" destOrd="0" presId="urn:microsoft.com/office/officeart/2005/8/layout/default"/>
    <dgm:cxn modelId="{CD99DD82-6372-4FE7-ACBB-DC067420B858}" type="presOf" srcId="{644BD9D7-D4C0-421C-9B6E-6FB2E8B742C6}" destId="{3D9D6AF0-4F11-4F94-93BE-D562580C4D41}" srcOrd="0" destOrd="0" presId="urn:microsoft.com/office/officeart/2005/8/layout/default"/>
    <dgm:cxn modelId="{3D51738E-C819-4B3D-8456-713067A7A9AF}" srcId="{099CD2C0-20B1-4157-8671-7B7DA951E5FF}" destId="{9C9D3E81-4A34-40F7-84D2-836486C9450C}" srcOrd="4" destOrd="0" parTransId="{E685DEAB-1FB1-4235-86E1-B8B0361E0226}" sibTransId="{55642A58-BBC4-4DC5-A71F-BC223DA228EF}"/>
    <dgm:cxn modelId="{BD716094-52C2-447E-A27E-5AE48E924772}" type="presOf" srcId="{1864E4DC-39D5-4CAD-975D-C05A3DD3E670}" destId="{5C1B4BD9-4675-41FC-A430-D15E67AA1DEA}" srcOrd="0" destOrd="0" presId="urn:microsoft.com/office/officeart/2005/8/layout/default"/>
    <dgm:cxn modelId="{717756A3-D5EF-44D7-88A1-F6E58DEC63D3}" srcId="{099CD2C0-20B1-4157-8671-7B7DA951E5FF}" destId="{109447A5-F666-4821-8188-0DE193D48D0E}" srcOrd="2" destOrd="0" parTransId="{E0391A75-DE2D-4E04-A3D6-1F1BF0C87E44}" sibTransId="{1822B7BC-9EC0-407E-A350-C02417CC3BE4}"/>
    <dgm:cxn modelId="{626D1ED6-212F-4A31-9A17-AB5D9A23BF60}" srcId="{099CD2C0-20B1-4157-8671-7B7DA951E5FF}" destId="{644BD9D7-D4C0-421C-9B6E-6FB2E8B742C6}" srcOrd="1" destOrd="0" parTransId="{BA2AB4B3-0CE5-490C-BD37-DAF0924484B8}" sibTransId="{E3E715D5-C607-4703-9D57-DD641824549C}"/>
    <dgm:cxn modelId="{97A65BD9-FB24-4D41-AA1D-01DF085A7DCD}" srcId="{099CD2C0-20B1-4157-8671-7B7DA951E5FF}" destId="{D1C41354-C5C7-4A68-95E6-D7DC7314F900}" srcOrd="5" destOrd="0" parTransId="{6576A0F5-E29E-406C-9051-349D430CCC59}" sibTransId="{01302527-9C6C-456C-A55C-ABAAC0295D26}"/>
    <dgm:cxn modelId="{D3C0F7DC-7618-4E42-853B-7CDA0AB1E084}" type="presOf" srcId="{22DD15A6-95D0-42D4-A37F-E15F08AE9FBF}" destId="{5302D5A7-833F-4B23-82B7-81E37B9DCE30}" srcOrd="0" destOrd="0" presId="urn:microsoft.com/office/officeart/2005/8/layout/default"/>
    <dgm:cxn modelId="{2C1B4AFB-DA32-4017-BDDE-7F738D0142B0}" type="presOf" srcId="{D1C41354-C5C7-4A68-95E6-D7DC7314F900}" destId="{B3D23A3D-E433-4008-9BFD-D737FB6652B0}" srcOrd="0" destOrd="0" presId="urn:microsoft.com/office/officeart/2005/8/layout/default"/>
    <dgm:cxn modelId="{1E66E7F5-E855-44AA-B4FB-92D0B1FDE105}" type="presParOf" srcId="{AA8794C1-EA32-4EA1-8B03-0648C453AF67}" destId="{5C1B4BD9-4675-41FC-A430-D15E67AA1DEA}" srcOrd="0" destOrd="0" presId="urn:microsoft.com/office/officeart/2005/8/layout/default"/>
    <dgm:cxn modelId="{22EE800B-8097-4BC0-8198-D3CB04B1FB47}" type="presParOf" srcId="{AA8794C1-EA32-4EA1-8B03-0648C453AF67}" destId="{9C0B1C2C-BDF7-4A7F-8C06-BC20BB274490}" srcOrd="1" destOrd="0" presId="urn:microsoft.com/office/officeart/2005/8/layout/default"/>
    <dgm:cxn modelId="{4678598C-1F27-483F-A4E2-2CCFF443F7A7}" type="presParOf" srcId="{AA8794C1-EA32-4EA1-8B03-0648C453AF67}" destId="{3D9D6AF0-4F11-4F94-93BE-D562580C4D41}" srcOrd="2" destOrd="0" presId="urn:microsoft.com/office/officeart/2005/8/layout/default"/>
    <dgm:cxn modelId="{647E7886-DA9B-4029-A97F-C126325FCF3F}" type="presParOf" srcId="{AA8794C1-EA32-4EA1-8B03-0648C453AF67}" destId="{4D6C4132-CE0B-471A-B954-AD40A6FA3A44}" srcOrd="3" destOrd="0" presId="urn:microsoft.com/office/officeart/2005/8/layout/default"/>
    <dgm:cxn modelId="{C79B498B-9166-4960-BC23-02582DCFB2E9}" type="presParOf" srcId="{AA8794C1-EA32-4EA1-8B03-0648C453AF67}" destId="{D2D24A08-782E-4E47-A2F8-A37A75E2984A}" srcOrd="4" destOrd="0" presId="urn:microsoft.com/office/officeart/2005/8/layout/default"/>
    <dgm:cxn modelId="{6667512E-F4D3-4359-8389-54079778B2EF}" type="presParOf" srcId="{AA8794C1-EA32-4EA1-8B03-0648C453AF67}" destId="{385928C9-4AB7-4B09-9360-A5B8DF25F8C8}" srcOrd="5" destOrd="0" presId="urn:microsoft.com/office/officeart/2005/8/layout/default"/>
    <dgm:cxn modelId="{0799885A-943B-4C57-AC42-37964702E389}" type="presParOf" srcId="{AA8794C1-EA32-4EA1-8B03-0648C453AF67}" destId="{5302D5A7-833F-4B23-82B7-81E37B9DCE30}" srcOrd="6" destOrd="0" presId="urn:microsoft.com/office/officeart/2005/8/layout/default"/>
    <dgm:cxn modelId="{C0B29F2B-A065-4002-B055-DF25C0E1982B}" type="presParOf" srcId="{AA8794C1-EA32-4EA1-8B03-0648C453AF67}" destId="{A75CF650-4896-4AEE-9A5D-F5D095CCD48D}" srcOrd="7" destOrd="0" presId="urn:microsoft.com/office/officeart/2005/8/layout/default"/>
    <dgm:cxn modelId="{069B9137-13C0-4E80-AE76-42C70BAE4FE1}" type="presParOf" srcId="{AA8794C1-EA32-4EA1-8B03-0648C453AF67}" destId="{56403ECC-79F2-4D1F-AD0B-27005707A213}" srcOrd="8" destOrd="0" presId="urn:microsoft.com/office/officeart/2005/8/layout/default"/>
    <dgm:cxn modelId="{58D61683-6705-4F86-9FC7-305BB7AB0650}" type="presParOf" srcId="{AA8794C1-EA32-4EA1-8B03-0648C453AF67}" destId="{B41F8691-42E7-4F92-A1CA-E148F8C0ADAC}" srcOrd="9" destOrd="0" presId="urn:microsoft.com/office/officeart/2005/8/layout/default"/>
    <dgm:cxn modelId="{0C5359C1-446E-4CBB-9C66-6E3B90DB0C13}" type="presParOf" srcId="{AA8794C1-EA32-4EA1-8B03-0648C453AF67}" destId="{B3D23A3D-E433-4008-9BFD-D737FB6652B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B4BD9-4675-41FC-A430-D15E67AA1DEA}">
      <dsp:nvSpPr>
        <dsp:cNvPr id="0" name=""/>
        <dsp:cNvSpPr/>
      </dsp:nvSpPr>
      <dsp:spPr>
        <a:xfrm>
          <a:off x="4746320" y="103654"/>
          <a:ext cx="2289170" cy="1373502"/>
        </a:xfrm>
        <a:prstGeom prst="rect">
          <a:avLst/>
        </a:prstGeom>
        <a:solidFill>
          <a:srgbClr val="558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Balance a School Budget</a:t>
          </a:r>
        </a:p>
      </dsp:txBody>
      <dsp:txXfrm>
        <a:off x="4746320" y="103654"/>
        <a:ext cx="2289170" cy="1373502"/>
      </dsp:txXfrm>
    </dsp:sp>
    <dsp:sp modelId="{3D9D6AF0-4F11-4F94-93BE-D562580C4D41}">
      <dsp:nvSpPr>
        <dsp:cNvPr id="0" name=""/>
        <dsp:cNvSpPr/>
      </dsp:nvSpPr>
      <dsp:spPr>
        <a:xfrm>
          <a:off x="2358440" y="98572"/>
          <a:ext cx="2289170" cy="1373502"/>
        </a:xfrm>
        <a:prstGeom prst="rect">
          <a:avLst/>
        </a:prstGeom>
        <a:solidFill>
          <a:srgbClr val="558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Tips  &amp; Tricks</a:t>
          </a:r>
        </a:p>
      </dsp:txBody>
      <dsp:txXfrm>
        <a:off x="2358440" y="98572"/>
        <a:ext cx="2289170" cy="1373502"/>
      </dsp:txXfrm>
    </dsp:sp>
    <dsp:sp modelId="{D2D24A08-782E-4E47-A2F8-A37A75E2984A}">
      <dsp:nvSpPr>
        <dsp:cNvPr id="0" name=""/>
        <dsp:cNvSpPr/>
      </dsp:nvSpPr>
      <dsp:spPr>
        <a:xfrm>
          <a:off x="0" y="100852"/>
          <a:ext cx="2289170" cy="1373502"/>
        </a:xfrm>
        <a:prstGeom prst="rect">
          <a:avLst/>
        </a:prstGeom>
        <a:solidFill>
          <a:srgbClr val="558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Navigating &amp; Understanding </a:t>
          </a:r>
        </a:p>
      </dsp:txBody>
      <dsp:txXfrm>
        <a:off x="0" y="100852"/>
        <a:ext cx="2289170" cy="1373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B4BD9-4675-41FC-A430-D15E67AA1DEA}">
      <dsp:nvSpPr>
        <dsp:cNvPr id="0" name=""/>
        <dsp:cNvSpPr/>
      </dsp:nvSpPr>
      <dsp:spPr>
        <a:xfrm>
          <a:off x="0" y="508080"/>
          <a:ext cx="2423543" cy="1756571"/>
        </a:xfrm>
        <a:prstGeom prst="rect">
          <a:avLst/>
        </a:prstGeom>
        <a:solidFill>
          <a:srgbClr val="558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Strategic Budget</a:t>
          </a:r>
        </a:p>
        <a:p>
          <a:pPr marL="0" lvl="0" indent="0" algn="ctr" defTabSz="1066800">
            <a:lnSpc>
              <a:spcPct val="90000"/>
            </a:lnSpc>
            <a:spcBef>
              <a:spcPct val="0"/>
            </a:spcBef>
            <a:spcAft>
              <a:spcPct val="35000"/>
            </a:spcAft>
            <a:buNone/>
          </a:pPr>
          <a:r>
            <a:rPr lang="en-US" sz="2400" u="sng" kern="1200" dirty="0">
              <a:solidFill>
                <a:schemeClr val="tx1"/>
              </a:solidFill>
              <a:latin typeface="Garamond" panose="02020404030301010803" pitchFamily="18" charset="0"/>
            </a:rPr>
            <a:t>Strategicbudget.ccsd.net</a:t>
          </a:r>
        </a:p>
      </dsp:txBody>
      <dsp:txXfrm>
        <a:off x="0" y="508080"/>
        <a:ext cx="2423543" cy="1756571"/>
      </dsp:txXfrm>
    </dsp:sp>
    <dsp:sp modelId="{3D9D6AF0-4F11-4F94-93BE-D562580C4D41}">
      <dsp:nvSpPr>
        <dsp:cNvPr id="0" name=""/>
        <dsp:cNvSpPr/>
      </dsp:nvSpPr>
      <dsp:spPr>
        <a:xfrm>
          <a:off x="2649845" y="511537"/>
          <a:ext cx="2259523" cy="1749656"/>
        </a:xfrm>
        <a:prstGeom prst="rect">
          <a:avLst/>
        </a:prstGeom>
        <a:solidFill>
          <a:srgbClr val="558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School Budget Assistance Schedule in ELMS</a:t>
          </a:r>
        </a:p>
        <a:p>
          <a:pPr marL="0" lvl="0" indent="0" algn="ctr" defTabSz="1066800">
            <a:lnSpc>
              <a:spcPct val="90000"/>
            </a:lnSpc>
            <a:spcBef>
              <a:spcPct val="0"/>
            </a:spcBef>
            <a:spcAft>
              <a:spcPct val="35000"/>
            </a:spcAft>
            <a:buNone/>
          </a:pPr>
          <a:r>
            <a:rPr lang="en-US" sz="2400" u="sng" kern="1200" dirty="0">
              <a:solidFill>
                <a:schemeClr val="tx1"/>
              </a:solidFill>
              <a:latin typeface="Garamond" panose="02020404030301010803" pitchFamily="18" charset="0"/>
            </a:rPr>
            <a:t>Learn.ccsd.net</a:t>
          </a:r>
        </a:p>
      </dsp:txBody>
      <dsp:txXfrm>
        <a:off x="2649845" y="511537"/>
        <a:ext cx="2259523" cy="1749656"/>
      </dsp:txXfrm>
    </dsp:sp>
    <dsp:sp modelId="{D2D24A08-782E-4E47-A2F8-A37A75E2984A}">
      <dsp:nvSpPr>
        <dsp:cNvPr id="0" name=""/>
        <dsp:cNvSpPr/>
      </dsp:nvSpPr>
      <dsp:spPr>
        <a:xfrm>
          <a:off x="5132283" y="533345"/>
          <a:ext cx="2681589" cy="1706041"/>
        </a:xfrm>
        <a:prstGeom prst="rect">
          <a:avLst/>
        </a:prstGeom>
        <a:solidFill>
          <a:srgbClr val="558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HCM Rights Request Form </a:t>
          </a:r>
        </a:p>
        <a:p>
          <a:pPr marL="0" lvl="0" indent="0" algn="ctr" defTabSz="1066800">
            <a:lnSpc>
              <a:spcPct val="90000"/>
            </a:lnSpc>
            <a:spcBef>
              <a:spcPct val="0"/>
            </a:spcBef>
            <a:spcAft>
              <a:spcPct val="35000"/>
            </a:spcAft>
            <a:buNone/>
          </a:pPr>
          <a:r>
            <a:rPr lang="en-US" sz="2400" u="sng" kern="1200" dirty="0">
              <a:solidFill>
                <a:schemeClr val="tx1"/>
              </a:solidFill>
              <a:latin typeface="Garamond" panose="02020404030301010803" pitchFamily="18" charset="0"/>
            </a:rPr>
            <a:t>Support.ccsd.net</a:t>
          </a:r>
        </a:p>
      </dsp:txBody>
      <dsp:txXfrm>
        <a:off x="5132283" y="533345"/>
        <a:ext cx="2681589" cy="1706041"/>
      </dsp:txXfrm>
    </dsp:sp>
    <dsp:sp modelId="{5302D5A7-833F-4B23-82B7-81E37B9DCE30}">
      <dsp:nvSpPr>
        <dsp:cNvPr id="0" name=""/>
        <dsp:cNvSpPr/>
      </dsp:nvSpPr>
      <dsp:spPr>
        <a:xfrm>
          <a:off x="0" y="2526888"/>
          <a:ext cx="2438033" cy="1605850"/>
        </a:xfrm>
        <a:prstGeom prst="rect">
          <a:avLst/>
        </a:prstGeom>
        <a:solidFill>
          <a:srgbClr val="558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Garamond" panose="02020404030301010803" pitchFamily="18" charset="0"/>
          </a:endParaRPr>
        </a:p>
        <a:p>
          <a:pPr marL="0" lvl="0" indent="0" algn="ctr" defTabSz="1066800">
            <a:lnSpc>
              <a:spcPct val="90000"/>
            </a:lnSpc>
            <a:spcBef>
              <a:spcPct val="0"/>
            </a:spcBef>
            <a:spcAft>
              <a:spcPct val="35000"/>
            </a:spcAft>
            <a:buNone/>
          </a:pPr>
          <a:r>
            <a:rPr lang="en-US" sz="2400" kern="1200" dirty="0">
              <a:latin typeface="Garamond" panose="02020404030301010803" pitchFamily="18" charset="0"/>
            </a:rPr>
            <a:t>Step by Step Guides</a:t>
          </a:r>
        </a:p>
        <a:p>
          <a:pPr marL="0" lvl="0" indent="0" algn="ctr" defTabSz="1066800">
            <a:lnSpc>
              <a:spcPct val="90000"/>
            </a:lnSpc>
            <a:spcBef>
              <a:spcPct val="0"/>
            </a:spcBef>
            <a:spcAft>
              <a:spcPct val="35000"/>
            </a:spcAft>
            <a:buNone/>
          </a:pPr>
          <a:r>
            <a:rPr lang="en-US" sz="2400" u="sng" kern="1200" dirty="0">
              <a:solidFill>
                <a:schemeClr val="tx1"/>
              </a:solidFill>
              <a:latin typeface="Garamond" panose="02020404030301010803" pitchFamily="18" charset="0"/>
            </a:rPr>
            <a:t>Training.ccsd.net</a:t>
          </a:r>
        </a:p>
        <a:p>
          <a:pPr marL="0" lvl="0" indent="0" algn="ctr" defTabSz="1066800">
            <a:lnSpc>
              <a:spcPct val="90000"/>
            </a:lnSpc>
            <a:spcBef>
              <a:spcPct val="0"/>
            </a:spcBef>
            <a:spcAft>
              <a:spcPct val="35000"/>
            </a:spcAft>
            <a:buNone/>
          </a:pPr>
          <a:endParaRPr lang="en-US" sz="2400" kern="1200" dirty="0">
            <a:latin typeface="Garamond" panose="02020404030301010803" pitchFamily="18" charset="0"/>
          </a:endParaRPr>
        </a:p>
      </dsp:txBody>
      <dsp:txXfrm>
        <a:off x="0" y="2526888"/>
        <a:ext cx="2438033" cy="1605850"/>
      </dsp:txXfrm>
    </dsp:sp>
    <dsp:sp modelId="{56403ECC-79F2-4D1F-AD0B-27005707A213}">
      <dsp:nvSpPr>
        <dsp:cNvPr id="0" name=""/>
        <dsp:cNvSpPr/>
      </dsp:nvSpPr>
      <dsp:spPr>
        <a:xfrm>
          <a:off x="2631455" y="2556393"/>
          <a:ext cx="2318595" cy="1507545"/>
        </a:xfrm>
        <a:prstGeom prst="rect">
          <a:avLst/>
        </a:prstGeom>
        <a:solidFill>
          <a:srgbClr val="558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Zoom Sessions Playback</a:t>
          </a:r>
        </a:p>
        <a:p>
          <a:pPr marL="0" lvl="0" indent="0" algn="ctr" defTabSz="1066800">
            <a:lnSpc>
              <a:spcPct val="90000"/>
            </a:lnSpc>
            <a:spcBef>
              <a:spcPct val="0"/>
            </a:spcBef>
            <a:spcAft>
              <a:spcPct val="35000"/>
            </a:spcAft>
            <a:buNone/>
          </a:pPr>
          <a:r>
            <a:rPr lang="en-US" sz="2400" u="sng" kern="1200" dirty="0">
              <a:solidFill>
                <a:schemeClr val="tx1"/>
              </a:solidFill>
              <a:latin typeface="Garamond" panose="02020404030301010803" pitchFamily="18" charset="0"/>
            </a:rPr>
            <a:t>Training.ccsd.net</a:t>
          </a:r>
        </a:p>
      </dsp:txBody>
      <dsp:txXfrm>
        <a:off x="2631455" y="2556393"/>
        <a:ext cx="2318595" cy="1507545"/>
      </dsp:txXfrm>
    </dsp:sp>
    <dsp:sp modelId="{B3D23A3D-E433-4008-9BFD-D737FB6652B0}">
      <dsp:nvSpPr>
        <dsp:cNvPr id="0" name=""/>
        <dsp:cNvSpPr/>
      </dsp:nvSpPr>
      <dsp:spPr>
        <a:xfrm>
          <a:off x="5222117" y="2579250"/>
          <a:ext cx="2575482" cy="1422481"/>
        </a:xfrm>
        <a:prstGeom prst="rect">
          <a:avLst/>
        </a:prstGeom>
        <a:solidFill>
          <a:srgbClr val="558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Additional Documents &amp; Resources</a:t>
          </a:r>
        </a:p>
        <a:p>
          <a:pPr marL="0" lvl="0" indent="0" algn="ctr" defTabSz="1066800">
            <a:lnSpc>
              <a:spcPct val="90000"/>
            </a:lnSpc>
            <a:spcBef>
              <a:spcPct val="0"/>
            </a:spcBef>
            <a:spcAft>
              <a:spcPct val="35000"/>
            </a:spcAft>
            <a:buNone/>
          </a:pPr>
          <a:r>
            <a:rPr lang="en-US" sz="2400" u="sng" kern="1200" dirty="0">
              <a:solidFill>
                <a:schemeClr val="tx1"/>
              </a:solidFill>
              <a:latin typeface="Garamond" panose="02020404030301010803" pitchFamily="18" charset="0"/>
            </a:rPr>
            <a:t>Training.ccsd.net</a:t>
          </a:r>
        </a:p>
      </dsp:txBody>
      <dsp:txXfrm>
        <a:off x="5222117" y="2579250"/>
        <a:ext cx="2575482" cy="14224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6453B8-8424-4375-B63A-2B94BA295E58}" type="datetimeFigureOut">
              <a:rPr lang="en-US" smtClean="0"/>
              <a:t>9/17/2021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0EE4387-784E-4D4D-9BA1-C20BE6A3ED9E}" type="slidenum">
              <a:rPr lang="en-US" smtClean="0"/>
              <a:t>‹#›</a:t>
            </a:fld>
            <a:endParaRPr lang="en-US"/>
          </a:p>
        </p:txBody>
      </p:sp>
    </p:spTree>
    <p:extLst>
      <p:ext uri="{BB962C8B-B14F-4D97-AF65-F5344CB8AC3E}">
        <p14:creationId xmlns:p14="http://schemas.microsoft.com/office/powerpoint/2010/main" val="24686407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A9AB77-2605-4168-A0EC-CA60DBD04879}" type="datetimeFigureOut">
              <a:rPr lang="en-US" smtClean="0"/>
              <a:t>9/17/2021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F957C9-BB8E-4A97-AE67-273D1C847C0E}" type="slidenum">
              <a:rPr lang="en-US" smtClean="0"/>
              <a:t>‹#›</a:t>
            </a:fld>
            <a:endParaRPr lang="en-US"/>
          </a:p>
        </p:txBody>
      </p:sp>
    </p:spTree>
    <p:extLst>
      <p:ext uri="{BB962C8B-B14F-4D97-AF65-F5344CB8AC3E}">
        <p14:creationId xmlns:p14="http://schemas.microsoft.com/office/powerpoint/2010/main" val="28864107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a:xfrm>
            <a:off x="716619" y="4548457"/>
            <a:ext cx="5732949" cy="4221147"/>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r>
              <a:rPr lang="en-US" dirty="0"/>
              <a:t>Balance a budget using the videos</a:t>
            </a:r>
            <a:r>
              <a:rPr lang="en-US" baseline="0" dirty="0"/>
              <a:t> and guide on training website</a:t>
            </a:r>
          </a:p>
          <a:p>
            <a:r>
              <a:rPr lang="en-US" baseline="0" dirty="0"/>
              <a:t>Tips &amp; Tricks – comma separator, alias display</a:t>
            </a:r>
          </a:p>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799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r>
              <a:rPr lang="en-US" dirty="0"/>
              <a:t>TRAINING.CCSD.NET &gt; RESOURCES &gt; MANUALS &amp; DOCUMENTS &gt; SCROLL</a:t>
            </a:r>
            <a:r>
              <a:rPr lang="en-US" baseline="0" dirty="0"/>
              <a:t> TO THE BOTTOM</a:t>
            </a:r>
          </a:p>
          <a:p>
            <a:endParaRPr lang="en-US" baseline="0" dirty="0"/>
          </a:p>
          <a:p>
            <a:r>
              <a:rPr lang="en-US" baseline="0" dirty="0"/>
              <a:t>HCM Rights Request Form – 2 users for ES &amp; MS, 3 users for HS. </a:t>
            </a:r>
            <a:r>
              <a:rPr lang="en-US" baseline="0" dirty="0">
                <a:solidFill>
                  <a:srgbClr val="0070C0"/>
                </a:solidFill>
              </a:rPr>
              <a:t>s</a:t>
            </a:r>
            <a:r>
              <a:rPr lang="en-US" dirty="0">
                <a:solidFill>
                  <a:srgbClr val="0070C0"/>
                </a:solidFill>
              </a:rPr>
              <a:t>upport.ccsd.net </a:t>
            </a:r>
            <a:r>
              <a:rPr lang="en-US" dirty="0"/>
              <a:t>&gt; Forms</a:t>
            </a:r>
          </a:p>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697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dollars for the new Budget Planning Tool were populated from the original Strategic Budget system. The total budget in the Strategic Budget system should equal the FS Amount Actual Cost Basis under the ZSF-Edit column. (</a:t>
            </a:r>
            <a:r>
              <a:rPr lang="en-US" b="0" i="1" dirty="0"/>
              <a:t>FY21: If you had a variance it was due to Title I amounts found to the right of the ZFS-Edit column</a:t>
            </a:r>
            <a:r>
              <a:rPr lang="en-US" dirty="0"/>
              <a:t>.) If you need assistance e-mail Strategic Budget Resources at 0862-strategic-budget@nv.ccsd.net</a:t>
            </a:r>
          </a:p>
        </p:txBody>
      </p:sp>
      <p:sp>
        <p:nvSpPr>
          <p:cNvPr id="4" name="Slide Number Placeholder 3"/>
          <p:cNvSpPr>
            <a:spLocks noGrp="1"/>
          </p:cNvSpPr>
          <p:nvPr>
            <p:ph type="sldNum" sz="quarter" idx="10"/>
          </p:nvPr>
        </p:nvSpPr>
        <p:spPr/>
        <p:txBody>
          <a:bodyPr/>
          <a:lstStyle/>
          <a:p>
            <a:fld id="{75F957C9-BB8E-4A97-AE67-273D1C847C0E}" type="slidenum">
              <a:rPr lang="en-US" smtClean="0"/>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597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957C9-BB8E-4A97-AE67-273D1C847C0E}" type="slidenum">
              <a:rPr lang="en-US" smtClean="0"/>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598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Strategicbudget.ccsd.net/admin</a:t>
            </a:r>
            <a:r>
              <a:rPr lang="en-US" baseline="0" dirty="0"/>
              <a:t> &gt; Budgeting New &gt; Enter Location &amp; Season &gt; Click on Edit Pencil &gt;Budget Planning New</a:t>
            </a:r>
            <a:endParaRPr lang="en-US" dirty="0"/>
          </a:p>
          <a:p>
            <a:endParaRPr lang="en-US" dirty="0"/>
          </a:p>
          <a:p>
            <a:endParaRPr lang="en-US" dirty="0"/>
          </a:p>
          <a:p>
            <a:r>
              <a:rPr lang="en-US" dirty="0"/>
              <a:t>The first</a:t>
            </a:r>
            <a:r>
              <a:rPr lang="en-US" baseline="0" dirty="0"/>
              <a:t> thing you’re looking at is the allocation of dollars. We’re making the transition to the new budget tool in steps. Your allocation was calculated using the old system in the same manner as previous years. We took the total dollars of that calculation and loaded it to the new CCSD Budget Planning Tool </a:t>
            </a:r>
            <a:r>
              <a:rPr lang="en-US" b="1" baseline="0" dirty="0"/>
              <a:t>target </a:t>
            </a:r>
            <a:r>
              <a:rPr lang="en-US" baseline="0" dirty="0"/>
              <a:t>dollars. </a:t>
            </a:r>
          </a:p>
          <a:p>
            <a:endParaRPr lang="en-US" baseline="0" dirty="0"/>
          </a:p>
          <a:p>
            <a:r>
              <a:rPr lang="en-US" baseline="0" dirty="0"/>
              <a:t>The position information gets loaded from the new HCM system.  The new HCM system is the HR system of record and what you see is these are the current employees at your location. </a:t>
            </a:r>
          </a:p>
          <a:p>
            <a:r>
              <a:rPr lang="en-US" baseline="0" dirty="0"/>
              <a:t>To review how your funds got allocated/calculated please refer to your budget summary (as in the past).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Calibri" panose="020F0502020204030204" pitchFamily="34" charset="0"/>
                <a:ea typeface="Calibri" panose="020F0502020204030204" pitchFamily="34" charset="0"/>
                <a:cs typeface="Times New Roman" panose="02020603050405020304" pitchFamily="18" charset="0"/>
              </a:rPr>
              <a:t>Summary Totals: </a:t>
            </a:r>
            <a:r>
              <a:rPr lang="en-US" sz="1200" dirty="0">
                <a:latin typeface="Calibri" panose="020F0502020204030204" pitchFamily="34" charset="0"/>
                <a:ea typeface="Calibri" panose="020F0502020204030204" pitchFamily="34" charset="0"/>
                <a:cs typeface="Times New Roman" panose="02020603050405020304" pitchFamily="18" charset="0"/>
              </a:rPr>
              <a:t>The </a:t>
            </a:r>
            <a:r>
              <a:rPr lang="en-US" sz="1200" b="1" dirty="0">
                <a:latin typeface="Calibri" panose="020F0502020204030204" pitchFamily="34" charset="0"/>
                <a:ea typeface="Calibri" panose="020F0502020204030204" pitchFamily="34" charset="0"/>
                <a:cs typeface="Times New Roman" panose="02020603050405020304" pitchFamily="18" charset="0"/>
              </a:rPr>
              <a:t>Summary Totals </a:t>
            </a:r>
            <a:r>
              <a:rPr lang="en-US" sz="1200" dirty="0">
                <a:latin typeface="Calibri" panose="020F0502020204030204" pitchFamily="34" charset="0"/>
                <a:ea typeface="Calibri" panose="020F0502020204030204" pitchFamily="34" charset="0"/>
                <a:cs typeface="Times New Roman" panose="02020603050405020304" pitchFamily="18" charset="0"/>
              </a:rPr>
              <a:t>area contains a running total of each tab available in the School Budget form. This includes Administrative, Licensed, Support, </a:t>
            </a:r>
            <a:r>
              <a:rPr lang="en-US" sz="1200" dirty="0" err="1">
                <a:latin typeface="Calibri" panose="020F0502020204030204" pitchFamily="34" charset="0"/>
                <a:ea typeface="Calibri" panose="020F0502020204030204" pitchFamily="34" charset="0"/>
                <a:cs typeface="Times New Roman" panose="02020603050405020304" pitchFamily="18" charset="0"/>
              </a:rPr>
              <a:t>Add’l</a:t>
            </a:r>
            <a:r>
              <a:rPr lang="en-US" sz="1200" dirty="0">
                <a:latin typeface="Calibri" panose="020F0502020204030204" pitchFamily="34" charset="0"/>
                <a:ea typeface="Calibri" panose="020F0502020204030204" pitchFamily="34" charset="0"/>
                <a:cs typeface="Times New Roman" panose="02020603050405020304" pitchFamily="18" charset="0"/>
              </a:rPr>
              <a:t>. Earnings, etc. It provides total dollar amounts by each tab type, and from what funding source they are being taken. Any cells appearing in red delineate a </a:t>
            </a:r>
            <a:r>
              <a:rPr lang="en-US" sz="1200" b="1" dirty="0">
                <a:latin typeface="Calibri" panose="020F0502020204030204" pitchFamily="34" charset="0"/>
                <a:ea typeface="Calibri" panose="020F0502020204030204" pitchFamily="34" charset="0"/>
                <a:cs typeface="Times New Roman" panose="02020603050405020304" pitchFamily="18" charset="0"/>
              </a:rPr>
              <a:t>negative balance</a:t>
            </a:r>
            <a:r>
              <a:rPr lang="en-US" sz="1200" dirty="0">
                <a:latin typeface="Calibri" panose="020F0502020204030204" pitchFamily="34" charset="0"/>
                <a:ea typeface="Calibri" panose="020F0502020204030204" pitchFamily="34" charset="0"/>
                <a:cs typeface="Times New Roman" panose="02020603050405020304" pitchFamily="18" charset="0"/>
              </a:rPr>
              <a:t>, which </a:t>
            </a:r>
            <a:r>
              <a:rPr lang="en-US" sz="1200" b="1" dirty="0">
                <a:latin typeface="Calibri" panose="020F0502020204030204" pitchFamily="34" charset="0"/>
                <a:ea typeface="Calibri" panose="020F0502020204030204" pitchFamily="34" charset="0"/>
                <a:cs typeface="Times New Roman" panose="02020603050405020304" pitchFamily="18" charset="0"/>
              </a:rPr>
              <a:t>must </a:t>
            </a:r>
            <a:r>
              <a:rPr lang="en-US" sz="1200" dirty="0">
                <a:latin typeface="Calibri" panose="020F0502020204030204" pitchFamily="34" charset="0"/>
                <a:ea typeface="Calibri" panose="020F0502020204030204" pitchFamily="34" charset="0"/>
                <a:cs typeface="Times New Roman" panose="02020603050405020304" pitchFamily="18" charset="0"/>
              </a:rPr>
              <a:t>be reconciled before a budget scenario can be promoted for review and approval.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5F957C9-BB8E-4A97-AE67-273D1C847C0E}" type="slidenum">
              <a:rPr lang="en-US" smtClean="0"/>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3586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957C9-BB8E-4A97-AE67-273D1C847C0E}" type="slidenum">
              <a:rPr lang="en-US" smtClean="0"/>
              <a:t>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48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957C9-BB8E-4A97-AE67-273D1C847C0E}"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9660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CD2F1-3D97-4C3C-905E-0353F793B779}" type="datetime1">
              <a:rPr lang="en-US" smtClean="0"/>
              <a:t>9/17/2021</a:t>
            </a:fld>
            <a:endParaRPr lang="en-US"/>
          </a:p>
        </p:txBody>
      </p:sp>
      <p:sp>
        <p:nvSpPr>
          <p:cNvPr id="5" name="Footer Placeholder 4"/>
          <p:cNvSpPr>
            <a:spLocks noGrp="1"/>
          </p:cNvSpPr>
          <p:nvPr>
            <p:ph type="ftr" sz="quarter" idx="11"/>
          </p:nvPr>
        </p:nvSpPr>
        <p:spPr/>
        <p:txBody>
          <a:bodyPr/>
          <a:lstStyle/>
          <a:p>
            <a:r>
              <a:rPr lang="en-US"/>
              <a:t>Demonstration on Preparing a Budget</a:t>
            </a:r>
          </a:p>
        </p:txBody>
      </p:sp>
      <p:sp>
        <p:nvSpPr>
          <p:cNvPr id="6" name="Slide Number Placeholder 5"/>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277218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2D497-886D-4256-893D-65D228BD07A0}" type="datetime1">
              <a:rPr lang="en-US" smtClean="0"/>
              <a:t>9/17/2021</a:t>
            </a:fld>
            <a:endParaRPr lang="en-US"/>
          </a:p>
        </p:txBody>
      </p:sp>
      <p:sp>
        <p:nvSpPr>
          <p:cNvPr id="5" name="Footer Placeholder 4"/>
          <p:cNvSpPr>
            <a:spLocks noGrp="1"/>
          </p:cNvSpPr>
          <p:nvPr>
            <p:ph type="ftr" sz="quarter" idx="11"/>
          </p:nvPr>
        </p:nvSpPr>
        <p:spPr/>
        <p:txBody>
          <a:bodyPr/>
          <a:lstStyle/>
          <a:p>
            <a:r>
              <a:rPr lang="en-US"/>
              <a:t>Demonstration on Preparing a Budget</a:t>
            </a:r>
          </a:p>
        </p:txBody>
      </p:sp>
      <p:sp>
        <p:nvSpPr>
          <p:cNvPr id="6" name="Slide Number Placeholder 5"/>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230065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FE12F-687E-429C-80D6-311B5A25ABEC}" type="datetime1">
              <a:rPr lang="en-US" smtClean="0"/>
              <a:t>9/17/2021</a:t>
            </a:fld>
            <a:endParaRPr lang="en-US"/>
          </a:p>
        </p:txBody>
      </p:sp>
      <p:sp>
        <p:nvSpPr>
          <p:cNvPr id="5" name="Footer Placeholder 4"/>
          <p:cNvSpPr>
            <a:spLocks noGrp="1"/>
          </p:cNvSpPr>
          <p:nvPr>
            <p:ph type="ftr" sz="quarter" idx="11"/>
          </p:nvPr>
        </p:nvSpPr>
        <p:spPr/>
        <p:txBody>
          <a:bodyPr/>
          <a:lstStyle/>
          <a:p>
            <a:r>
              <a:rPr lang="en-US"/>
              <a:t>Demonstration on Preparing a Budget</a:t>
            </a:r>
          </a:p>
        </p:txBody>
      </p:sp>
      <p:sp>
        <p:nvSpPr>
          <p:cNvPr id="6" name="Slide Number Placeholder 5"/>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361952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38D5A2D5-D312-425C-BE58-2F808EEA870B}" type="datetime1">
              <a:rPr lang="en-US" smtClean="0"/>
              <a:t>9/17/2021</a:t>
            </a:fld>
            <a:endParaRPr lang="en-US"/>
          </a:p>
        </p:txBody>
      </p:sp>
      <p:sp>
        <p:nvSpPr>
          <p:cNvPr id="5" name="Footer Placeholder 4"/>
          <p:cNvSpPr>
            <a:spLocks noGrp="1"/>
          </p:cNvSpPr>
          <p:nvPr>
            <p:ph type="ftr" sz="quarter" idx="11"/>
          </p:nvPr>
        </p:nvSpPr>
        <p:spPr/>
        <p:txBody>
          <a:bodyPr/>
          <a:lstStyle/>
          <a:p>
            <a:r>
              <a:rPr lang="en-US"/>
              <a:t>Demonstration on Preparing a Budget</a:t>
            </a:r>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6622" y="5140415"/>
            <a:ext cx="1885464" cy="1072643"/>
          </a:xfrm>
          <a:prstGeom prst="rect">
            <a:avLst/>
          </a:prstGeom>
        </p:spPr>
      </p:pic>
    </p:spTree>
    <p:extLst>
      <p:ext uri="{BB962C8B-B14F-4D97-AF65-F5344CB8AC3E}">
        <p14:creationId xmlns:p14="http://schemas.microsoft.com/office/powerpoint/2010/main" val="403230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029E3-353D-46B9-A9C6-CFC70FFE69ED}" type="datetime1">
              <a:rPr lang="en-US" smtClean="0"/>
              <a:t>9/17/2021</a:t>
            </a:fld>
            <a:endParaRPr lang="en-US"/>
          </a:p>
        </p:txBody>
      </p:sp>
      <p:sp>
        <p:nvSpPr>
          <p:cNvPr id="5" name="Footer Placeholder 4"/>
          <p:cNvSpPr>
            <a:spLocks noGrp="1"/>
          </p:cNvSpPr>
          <p:nvPr>
            <p:ph type="ftr" sz="quarter" idx="11"/>
          </p:nvPr>
        </p:nvSpPr>
        <p:spPr/>
        <p:txBody>
          <a:bodyPr/>
          <a:lstStyle/>
          <a:p>
            <a:r>
              <a:rPr lang="en-US"/>
              <a:t>Demonstration on Preparing a Budget</a:t>
            </a:r>
          </a:p>
        </p:txBody>
      </p:sp>
      <p:sp>
        <p:nvSpPr>
          <p:cNvPr id="6" name="Slide Number Placeholder 5"/>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136990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927D2-65C4-46E6-AC87-002B1AF4869E}" type="datetime1">
              <a:rPr lang="en-US" smtClean="0"/>
              <a:t>9/17/2021</a:t>
            </a:fld>
            <a:endParaRPr lang="en-US"/>
          </a:p>
        </p:txBody>
      </p:sp>
      <p:sp>
        <p:nvSpPr>
          <p:cNvPr id="5" name="Footer Placeholder 4"/>
          <p:cNvSpPr>
            <a:spLocks noGrp="1"/>
          </p:cNvSpPr>
          <p:nvPr>
            <p:ph type="ftr" sz="quarter" idx="11"/>
          </p:nvPr>
        </p:nvSpPr>
        <p:spPr/>
        <p:txBody>
          <a:bodyPr/>
          <a:lstStyle/>
          <a:p>
            <a:r>
              <a:rPr lang="en-US"/>
              <a:t>Demonstration on Preparing a Budget</a:t>
            </a:r>
          </a:p>
        </p:txBody>
      </p:sp>
      <p:sp>
        <p:nvSpPr>
          <p:cNvPr id="6" name="Slide Number Placeholder 5"/>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13039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DD8ADC-46AA-41B8-A32F-48F4F74D2B51}" type="datetime1">
              <a:rPr lang="en-US" smtClean="0"/>
              <a:t>9/17/2021</a:t>
            </a:fld>
            <a:endParaRPr lang="en-US"/>
          </a:p>
        </p:txBody>
      </p:sp>
      <p:sp>
        <p:nvSpPr>
          <p:cNvPr id="6" name="Footer Placeholder 5"/>
          <p:cNvSpPr>
            <a:spLocks noGrp="1"/>
          </p:cNvSpPr>
          <p:nvPr>
            <p:ph type="ftr" sz="quarter" idx="11"/>
          </p:nvPr>
        </p:nvSpPr>
        <p:spPr/>
        <p:txBody>
          <a:bodyPr/>
          <a:lstStyle/>
          <a:p>
            <a:r>
              <a:rPr lang="en-US"/>
              <a:t>Demonstration on Preparing a Budget</a:t>
            </a:r>
          </a:p>
        </p:txBody>
      </p:sp>
      <p:sp>
        <p:nvSpPr>
          <p:cNvPr id="7" name="Slide Number Placeholder 6"/>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148600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C10BB-7F23-4E09-8CD0-4C74EC760F2C}" type="datetime1">
              <a:rPr lang="en-US" smtClean="0"/>
              <a:t>9/17/2021</a:t>
            </a:fld>
            <a:endParaRPr lang="en-US"/>
          </a:p>
        </p:txBody>
      </p:sp>
      <p:sp>
        <p:nvSpPr>
          <p:cNvPr id="8" name="Footer Placeholder 7"/>
          <p:cNvSpPr>
            <a:spLocks noGrp="1"/>
          </p:cNvSpPr>
          <p:nvPr>
            <p:ph type="ftr" sz="quarter" idx="11"/>
          </p:nvPr>
        </p:nvSpPr>
        <p:spPr/>
        <p:txBody>
          <a:bodyPr/>
          <a:lstStyle/>
          <a:p>
            <a:r>
              <a:rPr lang="en-US"/>
              <a:t>Demonstration on Preparing a Budget</a:t>
            </a:r>
          </a:p>
        </p:txBody>
      </p:sp>
      <p:sp>
        <p:nvSpPr>
          <p:cNvPr id="9" name="Slide Number Placeholder 8"/>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19758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062D2F-6F7F-4219-9F25-48E9BA47B524}" type="datetime1">
              <a:rPr lang="en-US" smtClean="0"/>
              <a:t>9/17/2021</a:t>
            </a:fld>
            <a:endParaRPr lang="en-US"/>
          </a:p>
        </p:txBody>
      </p:sp>
      <p:sp>
        <p:nvSpPr>
          <p:cNvPr id="4" name="Footer Placeholder 3"/>
          <p:cNvSpPr>
            <a:spLocks noGrp="1"/>
          </p:cNvSpPr>
          <p:nvPr>
            <p:ph type="ftr" sz="quarter" idx="11"/>
          </p:nvPr>
        </p:nvSpPr>
        <p:spPr/>
        <p:txBody>
          <a:bodyPr/>
          <a:lstStyle/>
          <a:p>
            <a:r>
              <a:rPr lang="en-US"/>
              <a:t>Demonstration on Preparing a Budget</a:t>
            </a:r>
          </a:p>
        </p:txBody>
      </p:sp>
      <p:sp>
        <p:nvSpPr>
          <p:cNvPr id="5" name="Slide Number Placeholder 4"/>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78282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F148-BBD8-4234-856F-3979FC6F1AC2}" type="datetime1">
              <a:rPr lang="en-US" smtClean="0"/>
              <a:t>9/17/2021</a:t>
            </a:fld>
            <a:endParaRPr lang="en-US"/>
          </a:p>
        </p:txBody>
      </p:sp>
      <p:sp>
        <p:nvSpPr>
          <p:cNvPr id="3" name="Footer Placeholder 2"/>
          <p:cNvSpPr>
            <a:spLocks noGrp="1"/>
          </p:cNvSpPr>
          <p:nvPr>
            <p:ph type="ftr" sz="quarter" idx="11"/>
          </p:nvPr>
        </p:nvSpPr>
        <p:spPr/>
        <p:txBody>
          <a:bodyPr/>
          <a:lstStyle/>
          <a:p>
            <a:r>
              <a:rPr lang="en-US"/>
              <a:t>Demonstration on Preparing a Budget</a:t>
            </a:r>
          </a:p>
        </p:txBody>
      </p:sp>
      <p:sp>
        <p:nvSpPr>
          <p:cNvPr id="4" name="Slide Number Placeholder 3"/>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358727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C90EFC-5131-4C7E-9FB8-01B472F37971}" type="datetime1">
              <a:rPr lang="en-US" smtClean="0"/>
              <a:t>9/17/2021</a:t>
            </a:fld>
            <a:endParaRPr lang="en-US"/>
          </a:p>
        </p:txBody>
      </p:sp>
      <p:sp>
        <p:nvSpPr>
          <p:cNvPr id="6" name="Footer Placeholder 5"/>
          <p:cNvSpPr>
            <a:spLocks noGrp="1"/>
          </p:cNvSpPr>
          <p:nvPr>
            <p:ph type="ftr" sz="quarter" idx="11"/>
          </p:nvPr>
        </p:nvSpPr>
        <p:spPr/>
        <p:txBody>
          <a:bodyPr/>
          <a:lstStyle/>
          <a:p>
            <a:r>
              <a:rPr lang="en-US"/>
              <a:t>Demonstration on Preparing a Budget</a:t>
            </a:r>
          </a:p>
        </p:txBody>
      </p:sp>
      <p:sp>
        <p:nvSpPr>
          <p:cNvPr id="7" name="Slide Number Placeholder 6"/>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274868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57C1BC-05CE-41CE-BAF5-918D10F93E69}" type="datetime1">
              <a:rPr lang="en-US" smtClean="0"/>
              <a:t>9/17/2021</a:t>
            </a:fld>
            <a:endParaRPr lang="en-US"/>
          </a:p>
        </p:txBody>
      </p:sp>
      <p:sp>
        <p:nvSpPr>
          <p:cNvPr id="6" name="Footer Placeholder 5"/>
          <p:cNvSpPr>
            <a:spLocks noGrp="1"/>
          </p:cNvSpPr>
          <p:nvPr>
            <p:ph type="ftr" sz="quarter" idx="11"/>
          </p:nvPr>
        </p:nvSpPr>
        <p:spPr/>
        <p:txBody>
          <a:bodyPr/>
          <a:lstStyle/>
          <a:p>
            <a:r>
              <a:rPr lang="en-US"/>
              <a:t>Demonstration on Preparing a Budget</a:t>
            </a:r>
          </a:p>
        </p:txBody>
      </p:sp>
      <p:sp>
        <p:nvSpPr>
          <p:cNvPr id="7" name="Slide Number Placeholder 6"/>
          <p:cNvSpPr>
            <a:spLocks noGrp="1"/>
          </p:cNvSpPr>
          <p:nvPr>
            <p:ph type="sldNum" sz="quarter" idx="12"/>
          </p:nvPr>
        </p:nvSpPr>
        <p:spPr/>
        <p:txBody>
          <a:bodyPr/>
          <a:lstStyle/>
          <a:p>
            <a:fld id="{FBF260D5-F606-4454-812A-F7D2C83B693C}" type="slidenum">
              <a:rPr lang="en-US" smtClean="0"/>
              <a:t>‹#›</a:t>
            </a:fld>
            <a:endParaRPr lang="en-US"/>
          </a:p>
        </p:txBody>
      </p:sp>
    </p:spTree>
    <p:extLst>
      <p:ext uri="{BB962C8B-B14F-4D97-AF65-F5344CB8AC3E}">
        <p14:creationId xmlns:p14="http://schemas.microsoft.com/office/powerpoint/2010/main" val="376502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17585-4F83-4C31-AD1B-F6614DE3F1A2}" type="datetime1">
              <a:rPr lang="en-US" smtClean="0"/>
              <a:t>9/17/2021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Demonstration on Preparing a Budget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260D5-F606-4454-812A-F7D2C83B693C}" type="slidenum">
              <a:rPr lang="en-US" smtClean="0"/>
              <a:t>‹#›</a:t>
            </a:fld>
            <a:endParaRPr lang="en-US"/>
          </a:p>
        </p:txBody>
      </p:sp>
    </p:spTree>
    <p:extLst>
      <p:ext uri="{BB962C8B-B14F-4D97-AF65-F5344CB8AC3E}">
        <p14:creationId xmlns:p14="http://schemas.microsoft.com/office/powerpoint/2010/main" val="27299609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rategicbudget.ccsd.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1345285" y="5134627"/>
            <a:ext cx="4478466" cy="1150764"/>
          </a:xfrm>
          <a:prstGeom prst="rect">
            <a:avLst/>
          </a:prstGeom>
        </p:spPr>
        <p:txBody>
          <a:bodyPr vert="horz" lIns="51435" tIns="25718" rIns="51435" bIns="25718" rtlCol="0" anchor="ctr">
            <a:normAutofit fontScale="92500" lnSpcReduction="200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000" b="1" dirty="0"/>
              <a:t>Demonstration on Preparing a Budget</a:t>
            </a:r>
          </a:p>
          <a:p>
            <a:pPr algn="r"/>
            <a:r>
              <a:rPr lang="en-US" sz="2000" dirty="0"/>
              <a:t>Budget and Analysis Department</a:t>
            </a:r>
          </a:p>
          <a:p>
            <a:pPr algn="r"/>
            <a:r>
              <a:rPr lang="en-US" sz="2000" dirty="0"/>
              <a:t>Kenia </a:t>
            </a:r>
            <a:r>
              <a:rPr lang="en-US" sz="2000" dirty="0" err="1"/>
              <a:t>Tiznado</a:t>
            </a:r>
            <a:endParaRPr lang="en-US" sz="2000" dirty="0"/>
          </a:p>
          <a:p>
            <a:pPr algn="r"/>
            <a:r>
              <a:rPr lang="en-US" sz="2000" dirty="0"/>
              <a:t>September 17, 2021</a:t>
            </a: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356412" y="843379"/>
            <a:ext cx="2725444" cy="3213716"/>
          </a:xfrm>
          <a:prstGeom prst="rect">
            <a:avLst/>
          </a:prstGeom>
        </p:spPr>
        <p:txBody>
          <a:bodyPr vert="horz" lIns="51435" tIns="25718" rIns="51435" bIns="25718"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2400" b="1" dirty="0">
                <a:solidFill>
                  <a:schemeClr val="bg1"/>
                </a:solidFill>
              </a:rPr>
              <a:t>Fiscal Year 2022 Fall BUDGET:</a:t>
            </a:r>
          </a:p>
          <a:p>
            <a:r>
              <a:rPr lang="en-US" sz="2400" dirty="0">
                <a:solidFill>
                  <a:schemeClr val="bg1"/>
                </a:solidFill>
              </a:rPr>
              <a:t>HIGH SCHOOL zoom session</a:t>
            </a:r>
          </a:p>
        </p:txBody>
      </p:sp>
      <p:sp>
        <p:nvSpPr>
          <p:cNvPr id="4" name="Slide Number Placeholder 3"/>
          <p:cNvSpPr>
            <a:spLocks noGrp="1"/>
          </p:cNvSpPr>
          <p:nvPr>
            <p:ph type="sldNum" sz="quarter" idx="12"/>
          </p:nvPr>
        </p:nvSpPr>
        <p:spPr/>
        <p:txBody>
          <a:bodyPr/>
          <a:lstStyle/>
          <a:p>
            <a:fld id="{47120FE0-A6D1-4A26-8843-D9DA9385EB3A}" type="slidenum">
              <a:rPr lang="en-US" smtClean="0"/>
              <a:t>1</a:t>
            </a:fld>
            <a:endParaRPr lang="en-US"/>
          </a:p>
        </p:txBody>
      </p:sp>
      <p:sp>
        <p:nvSpPr>
          <p:cNvPr id="7" name="Footer Placeholder 6"/>
          <p:cNvSpPr>
            <a:spLocks noGrp="1"/>
          </p:cNvSpPr>
          <p:nvPr>
            <p:ph type="ftr" sz="quarter" idx="11"/>
          </p:nvPr>
        </p:nvSpPr>
        <p:spPr/>
        <p:txBody>
          <a:bodyPr/>
          <a:lstStyle/>
          <a:p>
            <a:r>
              <a:rPr lang="en-US"/>
              <a:t>Demonstration on Preparing a Budget</a:t>
            </a:r>
          </a:p>
        </p:txBody>
      </p:sp>
      <p:pic>
        <p:nvPicPr>
          <p:cNvPr id="5" name="Picture 4"/>
          <p:cNvPicPr>
            <a:picLocks noChangeAspect="1"/>
          </p:cNvPicPr>
          <p:nvPr/>
        </p:nvPicPr>
        <p:blipFill>
          <a:blip r:embed="rId3"/>
          <a:stretch>
            <a:fillRect/>
          </a:stretch>
        </p:blipFill>
        <p:spPr>
          <a:xfrm>
            <a:off x="0" y="0"/>
            <a:ext cx="6278137" cy="4569241"/>
          </a:xfrm>
          <a:prstGeom prst="rect">
            <a:avLst/>
          </a:prstGeom>
        </p:spPr>
      </p:pic>
    </p:spTree>
    <p:extLst>
      <p:ext uri="{BB962C8B-B14F-4D97-AF65-F5344CB8AC3E}">
        <p14:creationId xmlns:p14="http://schemas.microsoft.com/office/powerpoint/2010/main" val="217956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Questions</a:t>
            </a:r>
            <a:endParaRPr lang="en-US" dirty="0">
              <a:latin typeface="Century Gothic" panose="020B0502020202020204" pitchFamily="34" charset="0"/>
            </a:endParaRPr>
          </a:p>
        </p:txBody>
      </p:sp>
      <p:sp>
        <p:nvSpPr>
          <p:cNvPr id="5" name="Content Placeholder 4"/>
          <p:cNvSpPr>
            <a:spLocks noGrp="1"/>
          </p:cNvSpPr>
          <p:nvPr>
            <p:ph idx="1"/>
          </p:nvPr>
        </p:nvSpPr>
        <p:spPr>
          <a:xfrm>
            <a:off x="628650" y="1589179"/>
            <a:ext cx="7886700" cy="4351338"/>
          </a:xfrm>
        </p:spPr>
        <p:txBody>
          <a:bodyPr>
            <a:normAutofit/>
          </a:bodyPr>
          <a:lstStyle/>
          <a:p>
            <a:pPr marL="0" indent="0" algn="ctr">
              <a:buNone/>
            </a:pPr>
            <a:endParaRPr lang="en-US" dirty="0"/>
          </a:p>
          <a:p>
            <a:pPr marL="0" indent="0" algn="ctr">
              <a:buNone/>
            </a:pPr>
            <a:r>
              <a:rPr lang="en-US" dirty="0"/>
              <a:t>Any questions that cannot be asked or answered during this session can be emailed to </a:t>
            </a:r>
            <a:r>
              <a:rPr lang="en-US" dirty="0">
                <a:solidFill>
                  <a:srgbClr val="0070C0"/>
                </a:solidFill>
              </a:rPr>
              <a:t>0862-strategic-budget@nv.ccsd.net</a:t>
            </a:r>
            <a:r>
              <a:rPr lang="en-US" dirty="0"/>
              <a:t>. Answers will be provided as quickly as possible through return email.</a:t>
            </a:r>
          </a:p>
          <a:p>
            <a:pPr marL="0" indent="0" algn="ctr">
              <a:buNone/>
            </a:pPr>
            <a:endParaRPr lang="en-US" dirty="0"/>
          </a:p>
        </p:txBody>
      </p:sp>
      <p:sp>
        <p:nvSpPr>
          <p:cNvPr id="2" name="Slide Number Placeholder 1"/>
          <p:cNvSpPr>
            <a:spLocks noGrp="1"/>
          </p:cNvSpPr>
          <p:nvPr>
            <p:ph type="sldNum" sz="quarter" idx="12"/>
          </p:nvPr>
        </p:nvSpPr>
        <p:spPr>
          <a:xfrm>
            <a:off x="261337" y="6311899"/>
            <a:ext cx="2057400" cy="365125"/>
          </a:xfrm>
        </p:spPr>
        <p:txBody>
          <a:bodyPr/>
          <a:lstStyle/>
          <a:p>
            <a:pPr algn="l"/>
            <a:fld id="{47120FE0-A6D1-4A26-8843-D9DA9385EB3A}" type="slidenum">
              <a:rPr lang="en-US" smtClean="0"/>
              <a:pPr algn="l"/>
              <a:t>10</a:t>
            </a:fld>
            <a:endParaRPr lang="en-US" dirty="0"/>
          </a:p>
        </p:txBody>
      </p:sp>
      <p:sp>
        <p:nvSpPr>
          <p:cNvPr id="3" name="Footer Placeholder 2"/>
          <p:cNvSpPr>
            <a:spLocks noGrp="1"/>
          </p:cNvSpPr>
          <p:nvPr>
            <p:ph type="ftr" sz="quarter" idx="11"/>
          </p:nvPr>
        </p:nvSpPr>
        <p:spPr/>
        <p:txBody>
          <a:bodyPr/>
          <a:lstStyle/>
          <a:p>
            <a:r>
              <a:rPr lang="en-US" dirty="0"/>
              <a:t>Demonstration on Preparing a Budget</a:t>
            </a:r>
          </a:p>
        </p:txBody>
      </p:sp>
      <p:pic>
        <p:nvPicPr>
          <p:cNvPr id="6" name="Picture 5"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934" y="6075453"/>
            <a:ext cx="912917" cy="561795"/>
          </a:xfrm>
          <a:prstGeom prst="rect">
            <a:avLst/>
          </a:prstGeom>
        </p:spPr>
      </p:pic>
      <p:pic>
        <p:nvPicPr>
          <p:cNvPr id="7" name="Picture 6" descr="10 Best Questions Ever | Leadership Frea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287" y="4069141"/>
            <a:ext cx="2768290" cy="2079293"/>
          </a:xfrm>
          <a:prstGeom prst="rect">
            <a:avLst/>
          </a:prstGeom>
        </p:spPr>
      </p:pic>
    </p:spTree>
    <p:extLst>
      <p:ext uri="{BB962C8B-B14F-4D97-AF65-F5344CB8AC3E}">
        <p14:creationId xmlns:p14="http://schemas.microsoft.com/office/powerpoint/2010/main" val="308591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0" y="342900"/>
            <a:ext cx="4572000" cy="6172200"/>
          </a:xfrm>
          <a:prstGeom prst="rect">
            <a:avLst/>
          </a:prstGeom>
        </p:spPr>
      </p:pic>
      <p:sp>
        <p:nvSpPr>
          <p:cNvPr id="4" name="Slide Number Placeholder 3"/>
          <p:cNvSpPr>
            <a:spLocks noGrp="1"/>
          </p:cNvSpPr>
          <p:nvPr>
            <p:ph type="sldNum" sz="quarter" idx="12"/>
          </p:nvPr>
        </p:nvSpPr>
        <p:spPr/>
        <p:txBody>
          <a:bodyPr/>
          <a:lstStyle/>
          <a:p>
            <a:fld id="{47120FE0-A6D1-4A26-8843-D9DA9385EB3A}" type="slidenum">
              <a:rPr lang="en-US" smtClean="0"/>
              <a:t>11</a:t>
            </a:fld>
            <a:endParaRPr lang="en-US"/>
          </a:p>
        </p:txBody>
      </p:sp>
    </p:spTree>
    <p:extLst>
      <p:ext uri="{BB962C8B-B14F-4D97-AF65-F5344CB8AC3E}">
        <p14:creationId xmlns:p14="http://schemas.microsoft.com/office/powerpoint/2010/main" val="148431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3C2A-482A-43CA-99DF-70EFE80ED6DB}"/>
              </a:ext>
            </a:extLst>
          </p:cNvPr>
          <p:cNvSpPr>
            <a:spLocks noGrp="1"/>
          </p:cNvSpPr>
          <p:nvPr>
            <p:ph type="title"/>
          </p:nvPr>
        </p:nvSpPr>
        <p:spPr/>
        <p:txBody>
          <a:bodyPr>
            <a:normAutofit/>
          </a:bodyPr>
          <a:lstStyle/>
          <a:p>
            <a:r>
              <a:rPr lang="en-US" dirty="0"/>
              <a:t>Objectives</a:t>
            </a:r>
            <a:endParaRPr lang="en-US" dirty="0">
              <a:latin typeface="Century Gothic" panose="020B0502020202020204" pitchFamily="34" charset="0"/>
            </a:endParaRPr>
          </a:p>
        </p:txBody>
      </p:sp>
      <p:graphicFrame>
        <p:nvGraphicFramePr>
          <p:cNvPr id="5" name="Content Placeholder 4">
            <a:extLst>
              <a:ext uri="{FF2B5EF4-FFF2-40B4-BE49-F238E27FC236}">
                <a16:creationId xmlns:a16="http://schemas.microsoft.com/office/drawing/2014/main" id="{78BDC587-C5BB-4D0D-A355-BE31527439F8}"/>
              </a:ext>
            </a:extLst>
          </p:cNvPr>
          <p:cNvGraphicFramePr>
            <a:graphicFrameLocks noGrp="1"/>
          </p:cNvGraphicFramePr>
          <p:nvPr>
            <p:ph idx="1"/>
            <p:extLst>
              <p:ext uri="{D42A27DB-BD31-4B8C-83A1-F6EECF244321}">
                <p14:modId xmlns:p14="http://schemas.microsoft.com/office/powerpoint/2010/main" val="44976436"/>
              </p:ext>
            </p:extLst>
          </p:nvPr>
        </p:nvGraphicFramePr>
        <p:xfrm>
          <a:off x="1142973" y="1690689"/>
          <a:ext cx="7325346" cy="273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7120FE0-A6D1-4A26-8843-D9DA9385EB3A}" type="slidenum">
              <a:rPr lang="en-US" smtClean="0"/>
              <a:t>2</a:t>
            </a:fld>
            <a:endParaRPr lang="en-US"/>
          </a:p>
        </p:txBody>
      </p:sp>
      <p:pic>
        <p:nvPicPr>
          <p:cNvPr id="9" name="Picture 8"/>
          <p:cNvPicPr>
            <a:picLocks noChangeAspect="1"/>
          </p:cNvPicPr>
          <p:nvPr/>
        </p:nvPicPr>
        <p:blipFill>
          <a:blip r:embed="rId8"/>
          <a:stretch>
            <a:fillRect/>
          </a:stretch>
        </p:blipFill>
        <p:spPr>
          <a:xfrm>
            <a:off x="1095942" y="3442609"/>
            <a:ext cx="7231284" cy="2132616"/>
          </a:xfrm>
          <a:prstGeom prst="rect">
            <a:avLst/>
          </a:prstGeom>
        </p:spPr>
      </p:pic>
      <p:sp>
        <p:nvSpPr>
          <p:cNvPr id="4" name="Footer Placeholder 3"/>
          <p:cNvSpPr>
            <a:spLocks noGrp="1"/>
          </p:cNvSpPr>
          <p:nvPr>
            <p:ph type="ftr" sz="quarter" idx="11"/>
          </p:nvPr>
        </p:nvSpPr>
        <p:spPr/>
        <p:txBody>
          <a:bodyPr/>
          <a:lstStyle/>
          <a:p>
            <a:r>
              <a:rPr lang="en-US"/>
              <a:t>Demonstration on Preparing a Budget</a:t>
            </a:r>
          </a:p>
        </p:txBody>
      </p:sp>
      <p:pic>
        <p:nvPicPr>
          <p:cNvPr id="7" name="Picture 6"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397" y="6031001"/>
            <a:ext cx="912917" cy="561795"/>
          </a:xfrm>
          <a:prstGeom prst="rect">
            <a:avLst/>
          </a:prstGeom>
        </p:spPr>
      </p:pic>
    </p:spTree>
    <p:extLst>
      <p:ext uri="{BB962C8B-B14F-4D97-AF65-F5344CB8AC3E}">
        <p14:creationId xmlns:p14="http://schemas.microsoft.com/office/powerpoint/2010/main" val="96983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3C2A-482A-43CA-99DF-70EFE80ED6DB}"/>
              </a:ext>
            </a:extLst>
          </p:cNvPr>
          <p:cNvSpPr>
            <a:spLocks noGrp="1"/>
          </p:cNvSpPr>
          <p:nvPr>
            <p:ph type="title"/>
          </p:nvPr>
        </p:nvSpPr>
        <p:spPr>
          <a:xfrm>
            <a:off x="628650" y="239783"/>
            <a:ext cx="7886700" cy="1325563"/>
          </a:xfrm>
        </p:spPr>
        <p:txBody>
          <a:bodyPr>
            <a:normAutofit/>
          </a:bodyPr>
          <a:lstStyle/>
          <a:p>
            <a:r>
              <a:rPr lang="en-US" dirty="0"/>
              <a:t>Resources</a:t>
            </a:r>
            <a:endParaRPr lang="en-US" dirty="0">
              <a:latin typeface="Century Gothic" panose="020B0502020202020204" pitchFamily="34" charset="0"/>
            </a:endParaRPr>
          </a:p>
        </p:txBody>
      </p:sp>
      <p:graphicFrame>
        <p:nvGraphicFramePr>
          <p:cNvPr id="5" name="Content Placeholder 4">
            <a:extLst>
              <a:ext uri="{FF2B5EF4-FFF2-40B4-BE49-F238E27FC236}">
                <a16:creationId xmlns:a16="http://schemas.microsoft.com/office/drawing/2014/main" id="{78BDC587-C5BB-4D0D-A355-BE31527439F8}"/>
              </a:ext>
            </a:extLst>
          </p:cNvPr>
          <p:cNvGraphicFramePr>
            <a:graphicFrameLocks noGrp="1"/>
          </p:cNvGraphicFramePr>
          <p:nvPr>
            <p:ph idx="1"/>
            <p:extLst/>
          </p:nvPr>
        </p:nvGraphicFramePr>
        <p:xfrm>
          <a:off x="628650" y="1111045"/>
          <a:ext cx="7817260" cy="4601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6563183" y="6216926"/>
            <a:ext cx="2057400" cy="365125"/>
          </a:xfrm>
        </p:spPr>
        <p:txBody>
          <a:bodyPr vert="horz" lIns="91440" tIns="45720" rIns="91440" bIns="45720" rtlCol="0" anchor="ctr"/>
          <a:lstStyle/>
          <a:p>
            <a:fld id="{47120FE0-A6D1-4A26-8843-D9DA9385EB3A}" type="slidenum">
              <a:rPr lang="en-US"/>
              <a:pPr/>
              <a:t>3</a:t>
            </a:fld>
            <a:endParaRPr lang="en-US" dirty="0"/>
          </a:p>
        </p:txBody>
      </p:sp>
      <p:pic>
        <p:nvPicPr>
          <p:cNvPr id="6" name="Picture 5"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765" y="6075453"/>
            <a:ext cx="912917" cy="561795"/>
          </a:xfrm>
          <a:prstGeom prst="rect">
            <a:avLst/>
          </a:prstGeom>
        </p:spPr>
      </p:pic>
      <p:sp>
        <p:nvSpPr>
          <p:cNvPr id="4" name="Footer Placeholder 3"/>
          <p:cNvSpPr>
            <a:spLocks noGrp="1"/>
          </p:cNvSpPr>
          <p:nvPr>
            <p:ph type="ftr" sz="quarter" idx="11"/>
          </p:nvPr>
        </p:nvSpPr>
        <p:spPr/>
        <p:txBody>
          <a:bodyPr/>
          <a:lstStyle/>
          <a:p>
            <a:r>
              <a:rPr lang="en-US" dirty="0"/>
              <a:t>Demonstration on Preparing a Budget</a:t>
            </a:r>
          </a:p>
        </p:txBody>
      </p:sp>
    </p:spTree>
    <p:extLst>
      <p:ext uri="{BB962C8B-B14F-4D97-AF65-F5344CB8AC3E}">
        <p14:creationId xmlns:p14="http://schemas.microsoft.com/office/powerpoint/2010/main" val="116566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&amp; Things to Know</a:t>
            </a:r>
          </a:p>
        </p:txBody>
      </p:sp>
      <p:sp>
        <p:nvSpPr>
          <p:cNvPr id="3" name="Content Placeholder 2"/>
          <p:cNvSpPr>
            <a:spLocks noGrp="1"/>
          </p:cNvSpPr>
          <p:nvPr>
            <p:ph idx="1"/>
          </p:nvPr>
        </p:nvSpPr>
        <p:spPr>
          <a:xfrm>
            <a:off x="628649" y="1463040"/>
            <a:ext cx="6420543" cy="4713923"/>
          </a:xfrm>
        </p:spPr>
        <p:txBody>
          <a:bodyPr>
            <a:normAutofit fontScale="62500" lnSpcReduction="20000"/>
          </a:bodyPr>
          <a:lstStyle/>
          <a:p>
            <a:r>
              <a:rPr lang="en-US" dirty="0"/>
              <a:t>Review your school’s budget allocation in the strategic budget system </a:t>
            </a:r>
            <a:r>
              <a:rPr lang="en-US" dirty="0">
                <a:solidFill>
                  <a:srgbClr val="0070C0"/>
                </a:solidFill>
                <a:hlinkClick r:id="rId3"/>
              </a:rPr>
              <a:t>https://strategicbudget.ccsd.net</a:t>
            </a:r>
            <a:endParaRPr lang="en-US" dirty="0">
              <a:solidFill>
                <a:srgbClr val="0070C0"/>
              </a:solidFill>
            </a:endParaRPr>
          </a:p>
          <a:p>
            <a:r>
              <a:rPr lang="en-US" dirty="0"/>
              <a:t>We have added three new funding sources in accordance with the Pupil Centered Funding Plan (PCFP):</a:t>
            </a:r>
          </a:p>
          <a:p>
            <a:pPr lvl="1"/>
            <a:r>
              <a:rPr lang="en-US" dirty="0"/>
              <a:t>Fund 206 English Learners</a:t>
            </a:r>
          </a:p>
          <a:p>
            <a:pPr lvl="1"/>
            <a:r>
              <a:rPr lang="en-US" dirty="0"/>
              <a:t>Fund 207 GATE</a:t>
            </a:r>
          </a:p>
          <a:p>
            <a:pPr lvl="1"/>
            <a:r>
              <a:rPr lang="en-US" dirty="0"/>
              <a:t>Fund 208 At-Risk</a:t>
            </a:r>
          </a:p>
          <a:p>
            <a:r>
              <a:rPr lang="en-US" dirty="0"/>
              <a:t>Academic Support Funding has been discontinued (new positions need to be added to move employees out of ASF funded positions).</a:t>
            </a:r>
          </a:p>
          <a:p>
            <a:r>
              <a:rPr lang="en-US" dirty="0"/>
              <a:t>Class Size Reduction (CSR) funds are integrated into the General Fund, budget will not be loaded to the CSR fund source column.</a:t>
            </a:r>
          </a:p>
          <a:p>
            <a:r>
              <a:rPr lang="en-US" dirty="0"/>
              <a:t>Elementary school’s have received enough RBG3 funding to fully fund current RBG3 staff.</a:t>
            </a:r>
          </a:p>
          <a:p>
            <a:r>
              <a:rPr lang="en-US" dirty="0"/>
              <a:t>Magnet Schools and Prime 6 Only: enter the additional 19 minutes as a bulk amount in the </a:t>
            </a:r>
            <a:r>
              <a:rPr lang="en-US" b="1" dirty="0"/>
              <a:t>Supplies and Other </a:t>
            </a:r>
            <a:r>
              <a:rPr lang="en-US" b="1" dirty="0" err="1"/>
              <a:t>Svcs</a:t>
            </a:r>
            <a:r>
              <a:rPr lang="en-US" b="1" dirty="0"/>
              <a:t> </a:t>
            </a:r>
            <a:r>
              <a:rPr lang="en-US" dirty="0"/>
              <a:t>tab in the Preparation Periods (GL 5116810000) line under the Magnet column.</a:t>
            </a:r>
          </a:p>
          <a:p>
            <a:endParaRPr lang="en-US" dirty="0"/>
          </a:p>
        </p:txBody>
      </p:sp>
      <p:sp>
        <p:nvSpPr>
          <p:cNvPr id="4" name="Footer Placeholder 3"/>
          <p:cNvSpPr>
            <a:spLocks noGrp="1"/>
          </p:cNvSpPr>
          <p:nvPr>
            <p:ph type="ftr" sz="quarter" idx="11"/>
          </p:nvPr>
        </p:nvSpPr>
        <p:spPr/>
        <p:txBody>
          <a:bodyPr/>
          <a:lstStyle/>
          <a:p>
            <a:r>
              <a:rPr lang="en-US"/>
              <a:t>Demonstration on Preparing a Budget</a:t>
            </a:r>
          </a:p>
        </p:txBody>
      </p:sp>
      <p:sp>
        <p:nvSpPr>
          <p:cNvPr id="5" name="Slide Number Placeholder 4"/>
          <p:cNvSpPr>
            <a:spLocks noGrp="1"/>
          </p:cNvSpPr>
          <p:nvPr>
            <p:ph type="sldNum" sz="quarter" idx="12"/>
          </p:nvPr>
        </p:nvSpPr>
        <p:spPr/>
        <p:txBody>
          <a:bodyPr/>
          <a:lstStyle/>
          <a:p>
            <a:fld id="{FBF260D5-F606-4454-812A-F7D2C83B693C}" type="slidenum">
              <a:rPr lang="en-US" smtClean="0"/>
              <a:t>4</a:t>
            </a:fld>
            <a:endParaRPr lang="en-US"/>
          </a:p>
        </p:txBody>
      </p:sp>
      <p:pic>
        <p:nvPicPr>
          <p:cNvPr id="7" name="Picture 6"/>
          <p:cNvPicPr>
            <a:picLocks noChangeAspect="1"/>
          </p:cNvPicPr>
          <p:nvPr/>
        </p:nvPicPr>
        <p:blipFill>
          <a:blip r:embed="rId4"/>
          <a:stretch>
            <a:fillRect/>
          </a:stretch>
        </p:blipFill>
        <p:spPr>
          <a:xfrm>
            <a:off x="6976481" y="2055520"/>
            <a:ext cx="1980933" cy="2595909"/>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169" y="6075453"/>
            <a:ext cx="912917" cy="561795"/>
          </a:xfrm>
          <a:prstGeom prst="rect">
            <a:avLst/>
          </a:prstGeom>
        </p:spPr>
      </p:pic>
    </p:spTree>
    <p:extLst>
      <p:ext uri="{BB962C8B-B14F-4D97-AF65-F5344CB8AC3E}">
        <p14:creationId xmlns:p14="http://schemas.microsoft.com/office/powerpoint/2010/main" val="85575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Source Calculations</a:t>
            </a:r>
          </a:p>
        </p:txBody>
      </p:sp>
      <p:sp>
        <p:nvSpPr>
          <p:cNvPr id="3" name="Content Placeholder 2"/>
          <p:cNvSpPr>
            <a:spLocks noGrp="1"/>
          </p:cNvSpPr>
          <p:nvPr>
            <p:ph idx="1"/>
          </p:nvPr>
        </p:nvSpPr>
        <p:spPr/>
        <p:txBody>
          <a:bodyPr/>
          <a:lstStyle/>
          <a:p>
            <a:r>
              <a:rPr lang="en-US" dirty="0">
                <a:solidFill>
                  <a:prstClr val="black"/>
                </a:solidFill>
              </a:rPr>
              <a:t>The General Fund and Read </a:t>
            </a:r>
            <a:r>
              <a:rPr lang="en-US">
                <a:solidFill>
                  <a:prstClr val="black"/>
                </a:solidFill>
              </a:rPr>
              <a:t>by Grade 3 utilize </a:t>
            </a:r>
            <a:r>
              <a:rPr lang="en-US" dirty="0">
                <a:solidFill>
                  <a:prstClr val="black"/>
                </a:solidFill>
              </a:rPr>
              <a:t>the </a:t>
            </a:r>
            <a:r>
              <a:rPr lang="en-US" i="1" dirty="0">
                <a:solidFill>
                  <a:prstClr val="black"/>
                </a:solidFill>
              </a:rPr>
              <a:t>District Average </a:t>
            </a:r>
            <a:r>
              <a:rPr lang="en-US" dirty="0">
                <a:solidFill>
                  <a:prstClr val="black"/>
                </a:solidFill>
              </a:rPr>
              <a:t>rate to calculate position costs</a:t>
            </a:r>
          </a:p>
          <a:p>
            <a:endParaRPr lang="en-US" dirty="0"/>
          </a:p>
          <a:p>
            <a:r>
              <a:rPr lang="en-US" dirty="0"/>
              <a:t>The (editable) funds below utilize the </a:t>
            </a:r>
            <a:r>
              <a:rPr lang="en-US" i="1" dirty="0"/>
              <a:t>Actual </a:t>
            </a:r>
            <a:r>
              <a:rPr lang="en-US" dirty="0"/>
              <a:t>employee salary to calculate position costs:</a:t>
            </a:r>
          </a:p>
          <a:p>
            <a:pPr lvl="1"/>
            <a:r>
              <a:rPr lang="en-US" dirty="0"/>
              <a:t>HOPE2</a:t>
            </a:r>
          </a:p>
          <a:p>
            <a:pPr lvl="1"/>
            <a:r>
              <a:rPr lang="en-US" dirty="0"/>
              <a:t>TITLE I</a:t>
            </a:r>
          </a:p>
          <a:p>
            <a:pPr lvl="1"/>
            <a:r>
              <a:rPr lang="en-US" dirty="0"/>
              <a:t>AT-RISK</a:t>
            </a:r>
          </a:p>
          <a:p>
            <a:pPr lvl="1"/>
            <a:r>
              <a:rPr lang="en-US" dirty="0"/>
              <a:t>ENGLISH LEARNERS</a:t>
            </a:r>
          </a:p>
        </p:txBody>
      </p:sp>
      <p:sp>
        <p:nvSpPr>
          <p:cNvPr id="4" name="Footer Placeholder 3"/>
          <p:cNvSpPr>
            <a:spLocks noGrp="1"/>
          </p:cNvSpPr>
          <p:nvPr>
            <p:ph type="ftr" sz="quarter" idx="11"/>
          </p:nvPr>
        </p:nvSpPr>
        <p:spPr/>
        <p:txBody>
          <a:bodyPr/>
          <a:lstStyle/>
          <a:p>
            <a:r>
              <a:rPr lang="en-US"/>
              <a:t>Demonstration on Preparing a Budget</a:t>
            </a:r>
          </a:p>
        </p:txBody>
      </p:sp>
      <p:sp>
        <p:nvSpPr>
          <p:cNvPr id="5" name="Slide Number Placeholder 4"/>
          <p:cNvSpPr>
            <a:spLocks noGrp="1"/>
          </p:cNvSpPr>
          <p:nvPr>
            <p:ph type="sldNum" sz="quarter" idx="12"/>
          </p:nvPr>
        </p:nvSpPr>
        <p:spPr/>
        <p:txBody>
          <a:bodyPr/>
          <a:lstStyle/>
          <a:p>
            <a:fld id="{FBF260D5-F606-4454-812A-F7D2C83B693C}" type="slidenum">
              <a:rPr lang="en-US" smtClean="0"/>
              <a:t>5</a:t>
            </a:fld>
            <a:endParaRPr lang="en-US"/>
          </a:p>
        </p:txBody>
      </p:sp>
      <p:pic>
        <p:nvPicPr>
          <p:cNvPr id="7" name="Picture 6"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97" y="6031001"/>
            <a:ext cx="912917" cy="561795"/>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6457950" y="4252405"/>
            <a:ext cx="1711103" cy="1668154"/>
          </a:xfrm>
          <a:prstGeom prst="rect">
            <a:avLst/>
          </a:prstGeom>
        </p:spPr>
      </p:pic>
    </p:spTree>
    <p:extLst>
      <p:ext uri="{BB962C8B-B14F-4D97-AF65-F5344CB8AC3E}">
        <p14:creationId xmlns:p14="http://schemas.microsoft.com/office/powerpoint/2010/main" val="165313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Reconciling Target Dollars</a:t>
            </a:r>
          </a:p>
        </p:txBody>
      </p:sp>
      <p:sp>
        <p:nvSpPr>
          <p:cNvPr id="4" name="Footer Placeholder 3"/>
          <p:cNvSpPr>
            <a:spLocks noGrp="1"/>
          </p:cNvSpPr>
          <p:nvPr>
            <p:ph type="ftr" sz="quarter" idx="11"/>
          </p:nvPr>
        </p:nvSpPr>
        <p:spPr/>
        <p:txBody>
          <a:bodyPr/>
          <a:lstStyle/>
          <a:p>
            <a:r>
              <a:rPr lang="en-US"/>
              <a:t>Demonstration on Preparing a Budget</a:t>
            </a:r>
          </a:p>
        </p:txBody>
      </p:sp>
      <p:sp>
        <p:nvSpPr>
          <p:cNvPr id="5" name="Slide Number Placeholder 4"/>
          <p:cNvSpPr>
            <a:spLocks noGrp="1"/>
          </p:cNvSpPr>
          <p:nvPr>
            <p:ph type="sldNum" sz="quarter" idx="12"/>
          </p:nvPr>
        </p:nvSpPr>
        <p:spPr/>
        <p:txBody>
          <a:bodyPr/>
          <a:lstStyle/>
          <a:p>
            <a:fld id="{FBF260D5-F606-4454-812A-F7D2C83B693C}" type="slidenum">
              <a:rPr lang="en-US" smtClean="0"/>
              <a:t>6</a:t>
            </a:fld>
            <a:endParaRPr lang="en-US"/>
          </a:p>
        </p:txBody>
      </p:sp>
      <p:pic>
        <p:nvPicPr>
          <p:cNvPr id="7" name="Picture 6"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69" y="6159681"/>
            <a:ext cx="912917" cy="561795"/>
          </a:xfrm>
          <a:prstGeom prst="rect">
            <a:avLst/>
          </a:prstGeom>
        </p:spPr>
      </p:pic>
      <p:pic>
        <p:nvPicPr>
          <p:cNvPr id="9" name="Content Placeholder 5"/>
          <p:cNvPicPr>
            <a:picLocks noChangeAspect="1"/>
          </p:cNvPicPr>
          <p:nvPr/>
        </p:nvPicPr>
        <p:blipFill>
          <a:blip r:embed="rId4"/>
          <a:stretch>
            <a:fillRect/>
          </a:stretch>
        </p:blipFill>
        <p:spPr>
          <a:xfrm>
            <a:off x="36489" y="1817649"/>
            <a:ext cx="9107511" cy="3221754"/>
          </a:xfrm>
          <a:prstGeom prst="rect">
            <a:avLst/>
          </a:prstGeom>
        </p:spPr>
      </p:pic>
    </p:spTree>
    <p:extLst>
      <p:ext uri="{BB962C8B-B14F-4D97-AF65-F5344CB8AC3E}">
        <p14:creationId xmlns:p14="http://schemas.microsoft.com/office/powerpoint/2010/main" val="142534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CCSD Budget Planning Tool Functions:</a:t>
            </a:r>
          </a:p>
        </p:txBody>
      </p:sp>
      <p:sp>
        <p:nvSpPr>
          <p:cNvPr id="3" name="Content Placeholder 2"/>
          <p:cNvSpPr>
            <a:spLocks noGrp="1"/>
          </p:cNvSpPr>
          <p:nvPr>
            <p:ph idx="1"/>
          </p:nvPr>
        </p:nvSpPr>
        <p:spPr/>
        <p:txBody>
          <a:bodyPr>
            <a:normAutofit fontScale="55000" lnSpcReduction="20000"/>
          </a:bodyPr>
          <a:lstStyle/>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Calibri" panose="020F0502020204030204" pitchFamily="34" charset="0"/>
              </a:rPr>
              <a:t>Access the CCSD Budget Planning Tool through HCM PeopleSoft</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Calibri" panose="020F0502020204030204" pitchFamily="34" charset="0"/>
              </a:rPr>
              <a:t>Update User Preferences</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Calibri" panose="020F0502020204030204" pitchFamily="34" charset="0"/>
              </a:rPr>
              <a:t>Access and Edit the School Budget</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Student Teacher Ratio Validation (Elementary schools only):</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Calibri" panose="020F0502020204030204" pitchFamily="34" charset="0"/>
              </a:rPr>
              <a:t>Increase the Headcount of an Existing Position</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Add and Adjust Positions</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Change the Funding Source of a New Position</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Remove a Position</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Calibri" panose="020F0502020204030204" pitchFamily="34" charset="0"/>
              </a:rPr>
              <a:t>Transfer a Licensed employee to an Existing Position</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Calibri" panose="020F0502020204030204" pitchFamily="34" charset="0"/>
              </a:rPr>
              <a:t>Transfer a Licensed employee to a New Vacant Position</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Calibri" panose="020F0502020204030204" pitchFamily="34" charset="0"/>
              </a:rPr>
              <a:t>How to Clear a Transfer – To reinstate a licensed employee transfer to their original position</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Budget for a Shared Position</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Budget for a Prep Buy Out</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Budget for a Certified Teacher Tutor (CTT)</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Budget for Support Add-On or Extra Time</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Budget for Supplies and Other Services</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Export a Tab and Budget Totals</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View Employee’s Actual Salary Rate</a:t>
            </a:r>
            <a:endParaRPr lang="en-US" altLang="en-US" dirty="0"/>
          </a:p>
          <a:p>
            <a:pPr marL="0" lvl="0" indent="0" eaLnBrk="0" fontAlgn="base" hangingPunct="0">
              <a:lnSpc>
                <a:spcPct val="100000"/>
              </a:lnSpc>
              <a:spcBef>
                <a:spcPct val="0"/>
              </a:spcBef>
              <a:spcAft>
                <a:spcPct val="0"/>
              </a:spcAft>
              <a:buNone/>
              <a:tabLst>
                <a:tab pos="5937250" algn="r"/>
              </a:tabLst>
            </a:pPr>
            <a:r>
              <a:rPr lang="en-US" altLang="en-US" dirty="0">
                <a:latin typeface="Calibri" panose="020F0502020204030204" pitchFamily="34" charset="0"/>
                <a:ea typeface="Calibri" panose="020F0502020204030204" pitchFamily="34" charset="0"/>
                <a:cs typeface="Times New Roman" panose="02020603050405020304" pitchFamily="18" charset="0"/>
              </a:rPr>
              <a:t>Print Budget Plans</a:t>
            </a:r>
            <a:endParaRPr lang="en-US" altLang="en-US" dirty="0"/>
          </a:p>
        </p:txBody>
      </p:sp>
      <p:sp>
        <p:nvSpPr>
          <p:cNvPr id="4" name="Footer Placeholder 3"/>
          <p:cNvSpPr>
            <a:spLocks noGrp="1"/>
          </p:cNvSpPr>
          <p:nvPr>
            <p:ph type="ftr" sz="quarter" idx="11"/>
          </p:nvPr>
        </p:nvSpPr>
        <p:spPr/>
        <p:txBody>
          <a:bodyPr/>
          <a:lstStyle/>
          <a:p>
            <a:r>
              <a:rPr lang="en-US"/>
              <a:t>Demonstration on Preparing a Budget</a:t>
            </a:r>
          </a:p>
        </p:txBody>
      </p:sp>
      <p:sp>
        <p:nvSpPr>
          <p:cNvPr id="5" name="Slide Number Placeholder 4"/>
          <p:cNvSpPr>
            <a:spLocks noGrp="1"/>
          </p:cNvSpPr>
          <p:nvPr>
            <p:ph type="sldNum" sz="quarter" idx="12"/>
          </p:nvPr>
        </p:nvSpPr>
        <p:spPr/>
        <p:txBody>
          <a:bodyPr/>
          <a:lstStyle/>
          <a:p>
            <a:fld id="{FBF260D5-F606-4454-812A-F7D2C83B693C}" type="slidenum">
              <a:rPr lang="en-US" smtClean="0"/>
              <a:t>7</a:t>
            </a:fld>
            <a:endParaRPr lang="en-US"/>
          </a:p>
        </p:txBody>
      </p:sp>
      <p:pic>
        <p:nvPicPr>
          <p:cNvPr id="7" name="Picture 6"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97" y="6031001"/>
            <a:ext cx="912917" cy="561795"/>
          </a:xfrm>
          <a:prstGeom prst="rect">
            <a:avLst/>
          </a:prstGeom>
        </p:spPr>
      </p:pic>
      <p:pic>
        <p:nvPicPr>
          <p:cNvPr id="8" name="Picture 7"/>
          <p:cNvPicPr>
            <a:picLocks noChangeAspect="1"/>
          </p:cNvPicPr>
          <p:nvPr/>
        </p:nvPicPr>
        <p:blipFill>
          <a:blip r:embed="rId4"/>
          <a:stretch>
            <a:fillRect/>
          </a:stretch>
        </p:blipFill>
        <p:spPr>
          <a:xfrm>
            <a:off x="5717825" y="1636940"/>
            <a:ext cx="2394066" cy="1568165"/>
          </a:xfrm>
          <a:prstGeom prst="rect">
            <a:avLst/>
          </a:prstGeom>
        </p:spPr>
      </p:pic>
      <p:pic>
        <p:nvPicPr>
          <p:cNvPr id="9" name="Picture 8"/>
          <p:cNvPicPr>
            <a:picLocks noChangeAspect="1"/>
          </p:cNvPicPr>
          <p:nvPr/>
        </p:nvPicPr>
        <p:blipFill>
          <a:blip r:embed="rId5"/>
          <a:stretch>
            <a:fillRect/>
          </a:stretch>
        </p:blipFill>
        <p:spPr>
          <a:xfrm>
            <a:off x="6179764" y="4451458"/>
            <a:ext cx="1666119" cy="1789121"/>
          </a:xfrm>
          <a:prstGeom prst="rect">
            <a:avLst/>
          </a:prstGeom>
        </p:spPr>
      </p:pic>
    </p:spTree>
    <p:extLst>
      <p:ext uri="{BB962C8B-B14F-4D97-AF65-F5344CB8AC3E}">
        <p14:creationId xmlns:p14="http://schemas.microsoft.com/office/powerpoint/2010/main" val="83983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a:t>
            </a:r>
          </a:p>
        </p:txBody>
      </p:sp>
      <p:sp>
        <p:nvSpPr>
          <p:cNvPr id="3" name="Content Placeholder 2"/>
          <p:cNvSpPr>
            <a:spLocks noGrp="1"/>
          </p:cNvSpPr>
          <p:nvPr>
            <p:ph idx="1"/>
          </p:nvPr>
        </p:nvSpPr>
        <p:spPr/>
        <p:txBody>
          <a:bodyPr/>
          <a:lstStyle/>
          <a:p>
            <a:r>
              <a:rPr lang="en-US" dirty="0"/>
              <a:t>After accessing the CCSD Budget Planning Tool for the first time (or if you have changed schools), it is necessary to set up your </a:t>
            </a:r>
            <a:r>
              <a:rPr lang="en-US" b="1" dirty="0"/>
              <a:t>User Preferences</a:t>
            </a:r>
            <a:r>
              <a:rPr lang="en-US" dirty="0"/>
              <a:t> so that you are able to access your work location’s budget.</a:t>
            </a:r>
          </a:p>
          <a:p>
            <a:r>
              <a:rPr lang="en-US" dirty="0"/>
              <a:t>Update Fiscal Year to FY22.</a:t>
            </a:r>
          </a:p>
          <a:p>
            <a:r>
              <a:rPr lang="en-US" dirty="0"/>
              <a:t>If you manage more than one school budget, select “</a:t>
            </a:r>
            <a:r>
              <a:rPr lang="en-US" i="1" dirty="0"/>
              <a:t>Funding Source</a:t>
            </a:r>
            <a:r>
              <a:rPr lang="en-US" dirty="0"/>
              <a:t>” when updating your user preferences. This will allow you to view funding at your multiple locations. </a:t>
            </a:r>
          </a:p>
        </p:txBody>
      </p:sp>
      <p:sp>
        <p:nvSpPr>
          <p:cNvPr id="4" name="Footer Placeholder 3"/>
          <p:cNvSpPr>
            <a:spLocks noGrp="1"/>
          </p:cNvSpPr>
          <p:nvPr>
            <p:ph type="ftr" sz="quarter" idx="11"/>
          </p:nvPr>
        </p:nvSpPr>
        <p:spPr/>
        <p:txBody>
          <a:bodyPr/>
          <a:lstStyle/>
          <a:p>
            <a:r>
              <a:rPr lang="en-US"/>
              <a:t>Demonstration on Preparing a Budget</a:t>
            </a:r>
          </a:p>
        </p:txBody>
      </p:sp>
      <p:sp>
        <p:nvSpPr>
          <p:cNvPr id="5" name="Slide Number Placeholder 4"/>
          <p:cNvSpPr>
            <a:spLocks noGrp="1"/>
          </p:cNvSpPr>
          <p:nvPr>
            <p:ph type="sldNum" sz="quarter" idx="12"/>
          </p:nvPr>
        </p:nvSpPr>
        <p:spPr/>
        <p:txBody>
          <a:bodyPr/>
          <a:lstStyle/>
          <a:p>
            <a:fld id="{FBF260D5-F606-4454-812A-F7D2C83B693C}" type="slidenum">
              <a:rPr lang="en-US" smtClean="0"/>
              <a:t>8</a:t>
            </a:fld>
            <a:endParaRPr lang="en-US"/>
          </a:p>
        </p:txBody>
      </p:sp>
      <p:pic>
        <p:nvPicPr>
          <p:cNvPr id="7" name="Picture 6"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97" y="6031001"/>
            <a:ext cx="912917" cy="561795"/>
          </a:xfrm>
          <a:prstGeom prst="rect">
            <a:avLst/>
          </a:prstGeom>
        </p:spPr>
      </p:pic>
    </p:spTree>
    <p:extLst>
      <p:ext uri="{BB962C8B-B14F-4D97-AF65-F5344CB8AC3E}">
        <p14:creationId xmlns:p14="http://schemas.microsoft.com/office/powerpoint/2010/main" val="251053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a Position</a:t>
            </a:r>
          </a:p>
        </p:txBody>
      </p:sp>
      <p:sp>
        <p:nvSpPr>
          <p:cNvPr id="3" name="Content Placeholder 2"/>
          <p:cNvSpPr>
            <a:spLocks noGrp="1"/>
          </p:cNvSpPr>
          <p:nvPr>
            <p:ph idx="1"/>
          </p:nvPr>
        </p:nvSpPr>
        <p:spPr/>
        <p:txBody>
          <a:bodyPr>
            <a:normAutofit/>
          </a:bodyPr>
          <a:lstStyle/>
          <a:p>
            <a:r>
              <a:rPr lang="en-US" dirty="0"/>
              <a:t>Deleting a position permanently deletes important historical data from the School Budget form</a:t>
            </a:r>
          </a:p>
          <a:p>
            <a:r>
              <a:rPr lang="en-US" dirty="0"/>
              <a:t>Instead, to remove a position, change the </a:t>
            </a:r>
            <a:r>
              <a:rPr lang="en-US" i="1" dirty="0"/>
              <a:t>Planned FTE</a:t>
            </a:r>
            <a:r>
              <a:rPr lang="en-US" dirty="0"/>
              <a:t> field to “0” for a </a:t>
            </a:r>
            <a:r>
              <a:rPr lang="en-US" b="1" dirty="0"/>
              <a:t>Licensed/Administrative</a:t>
            </a:r>
            <a:r>
              <a:rPr lang="en-US" dirty="0"/>
              <a:t> employee, or change the </a:t>
            </a:r>
            <a:r>
              <a:rPr lang="en-US" i="1" dirty="0"/>
              <a:t>Hours Per Day</a:t>
            </a:r>
            <a:r>
              <a:rPr lang="en-US" dirty="0"/>
              <a:t> field to “0” for a </a:t>
            </a:r>
            <a:r>
              <a:rPr lang="en-US" b="1" dirty="0"/>
              <a:t>Support Professional </a:t>
            </a:r>
            <a:r>
              <a:rPr lang="en-US" dirty="0"/>
              <a:t>employee. This ensures that the position dollars are removed without deleting the record of the position.</a:t>
            </a:r>
          </a:p>
          <a:p>
            <a:endParaRPr lang="en-US" dirty="0"/>
          </a:p>
          <a:p>
            <a:endParaRPr lang="en-US" dirty="0"/>
          </a:p>
        </p:txBody>
      </p:sp>
      <p:sp>
        <p:nvSpPr>
          <p:cNvPr id="4" name="Footer Placeholder 3"/>
          <p:cNvSpPr>
            <a:spLocks noGrp="1"/>
          </p:cNvSpPr>
          <p:nvPr>
            <p:ph type="ftr" sz="quarter" idx="11"/>
          </p:nvPr>
        </p:nvSpPr>
        <p:spPr/>
        <p:txBody>
          <a:bodyPr/>
          <a:lstStyle/>
          <a:p>
            <a:r>
              <a:rPr lang="en-US"/>
              <a:t>Demonstration on Preparing a Budget</a:t>
            </a:r>
          </a:p>
        </p:txBody>
      </p:sp>
      <p:sp>
        <p:nvSpPr>
          <p:cNvPr id="5" name="Slide Number Placeholder 4"/>
          <p:cNvSpPr>
            <a:spLocks noGrp="1"/>
          </p:cNvSpPr>
          <p:nvPr>
            <p:ph type="sldNum" sz="quarter" idx="12"/>
          </p:nvPr>
        </p:nvSpPr>
        <p:spPr/>
        <p:txBody>
          <a:bodyPr/>
          <a:lstStyle/>
          <a:p>
            <a:fld id="{FBF260D5-F606-4454-812A-F7D2C83B693C}" type="slidenum">
              <a:rPr lang="en-US" smtClean="0"/>
              <a:t>9</a:t>
            </a:fld>
            <a:endParaRPr lang="en-US"/>
          </a:p>
        </p:txBody>
      </p:sp>
      <p:pic>
        <p:nvPicPr>
          <p:cNvPr id="6" name="Picture 5" descr="letter x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6785" y="205426"/>
            <a:ext cx="1440811" cy="1440811"/>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69" y="6159681"/>
            <a:ext cx="912917" cy="561795"/>
          </a:xfrm>
          <a:prstGeom prst="rect">
            <a:avLst/>
          </a:prstGeom>
        </p:spPr>
      </p:pic>
    </p:spTree>
    <p:extLst>
      <p:ext uri="{BB962C8B-B14F-4D97-AF65-F5344CB8AC3E}">
        <p14:creationId xmlns:p14="http://schemas.microsoft.com/office/powerpoint/2010/main" val="986177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5187</TotalTime>
  <Words>1036</Words>
  <Application>Microsoft Office PowerPoint</Application>
  <PresentationFormat>On-screen Show (4:3)</PresentationFormat>
  <Paragraphs>118</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Century Gothic</vt:lpstr>
      <vt:lpstr>Garamond</vt:lpstr>
      <vt:lpstr>Times New Roman</vt:lpstr>
      <vt:lpstr>Tw Cen MT</vt:lpstr>
      <vt:lpstr>Office Theme</vt:lpstr>
      <vt:lpstr>PowerPoint Presentation</vt:lpstr>
      <vt:lpstr>Objectives</vt:lpstr>
      <vt:lpstr>Resources</vt:lpstr>
      <vt:lpstr>Tips &amp; Things to Know</vt:lpstr>
      <vt:lpstr>Funding Source Calculations</vt:lpstr>
      <vt:lpstr>Reconciling Target Dollars</vt:lpstr>
      <vt:lpstr>CCSD Budget Planning Tool Functions:</vt:lpstr>
      <vt:lpstr>User Preferences</vt:lpstr>
      <vt:lpstr>Deleting a Position</vt:lpstr>
      <vt:lpstr>Questions</vt:lpstr>
      <vt:lpstr>PowerPoint Presentation</vt:lpstr>
    </vt:vector>
  </TitlesOfParts>
  <Company>CCSD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Tiznado, Kenia N</cp:lastModifiedBy>
  <cp:revision>111</cp:revision>
  <cp:lastPrinted>2020-09-14T18:35:02Z</cp:lastPrinted>
  <dcterms:created xsi:type="dcterms:W3CDTF">2020-01-14T19:18:39Z</dcterms:created>
  <dcterms:modified xsi:type="dcterms:W3CDTF">2021-09-17T14:55:02Z</dcterms:modified>
</cp:coreProperties>
</file>